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sldIdLst>
    <p:sldId id="256" r:id="rId2"/>
    <p:sldId id="272" r:id="rId3"/>
    <p:sldId id="273" r:id="rId4"/>
    <p:sldId id="268" r:id="rId5"/>
    <p:sldId id="274" r:id="rId6"/>
    <p:sldId id="275" r:id="rId7"/>
    <p:sldId id="278" r:id="rId8"/>
    <p:sldId id="279" r:id="rId9"/>
    <p:sldId id="281" r:id="rId10"/>
    <p:sldId id="280" r:id="rId11"/>
    <p:sldId id="282" r:id="rId12"/>
    <p:sldId id="283" r:id="rId13"/>
    <p:sldId id="285" r:id="rId14"/>
    <p:sldId id="284" r:id="rId15"/>
    <p:sldId id="286" r:id="rId16"/>
    <p:sldId id="287" r:id="rId17"/>
    <p:sldId id="289" r:id="rId18"/>
    <p:sldId id="277"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78" d="100"/>
          <a:sy n="78" d="100"/>
        </p:scale>
        <p:origin x="-1232" y="-82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ru-RU"/>
              <a:t>Образец заголовка</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2/10/2024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2/10/2024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2/10/2024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2/10/2024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ru-RU"/>
              <a:t>Образец заголовка</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5586B75A-687E-405C-8A0B-8D00578BA2C3}" type="datetimeFigureOut">
              <a:rPr lang="en-US" dirty="0"/>
              <a:pPr/>
              <a:t>2/10/2024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8" name="Date Placeholder 7"/>
          <p:cNvSpPr>
            <a:spLocks noGrp="1"/>
          </p:cNvSpPr>
          <p:nvPr>
            <p:ph type="dt" sz="half" idx="10"/>
          </p:nvPr>
        </p:nvSpPr>
        <p:spPr/>
        <p:txBody>
          <a:bodyPr/>
          <a:lstStyle/>
          <a:p>
            <a:fld id="{5586B75A-687E-405C-8A0B-8D00578BA2C3}" type="datetimeFigureOut">
              <a:rPr lang="en-US" dirty="0"/>
              <a:pPr/>
              <a:t>2/10/2024</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a:t>Образец заголовка</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2/10/2024</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ru-RU"/>
              <a:t>Образец заголовка</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2/10/2024</a:t>
            </a:fld>
            <a:endParaRPr lang="en-US" dirty="0"/>
          </a:p>
        </p:txBody>
      </p:sp>
      <p:sp>
        <p:nvSpPr>
          <p:cNvPr id="7" name="Footer Placeholder 6"/>
          <p:cNvSpPr>
            <a:spLocks noGrp="1"/>
          </p:cNvSpPr>
          <p:nvPr>
            <p:ph type="ftr" sz="quarter" idx="11"/>
          </p:nvPr>
        </p:nvSpPr>
        <p:spPr/>
        <p:txBody>
          <a:bodyPr/>
          <a:lstStyle/>
          <a:p>
            <a:endParaRPr lang="en-US" dirty="0"/>
          </a:p>
        </p:txBody>
      </p:sp>
      <p:sp>
        <p:nvSpPr>
          <p:cNvPr id="8" name="Slide Number Placeholder 7"/>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586B75A-687E-405C-8A0B-8D00578BA2C3}" type="datetimeFigureOut">
              <a:rPr lang="en-US" dirty="0"/>
              <a:pPr/>
              <a:t>2/10/2024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ru-RU"/>
              <a:t>Образец заголовка</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8" name="Date Placeholder 7"/>
          <p:cNvSpPr>
            <a:spLocks noGrp="1"/>
          </p:cNvSpPr>
          <p:nvPr>
            <p:ph type="dt" sz="half" idx="10"/>
          </p:nvPr>
        </p:nvSpPr>
        <p:spPr/>
        <p:txBody>
          <a:bodyPr/>
          <a:lstStyle/>
          <a:p>
            <a:fld id="{5586B75A-687E-405C-8A0B-8D00578BA2C3}" type="datetimeFigureOut">
              <a:rPr lang="en-US" dirty="0"/>
              <a:pPr/>
              <a:t>2/10/2024</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8" name="Date Placeholder 7"/>
          <p:cNvSpPr>
            <a:spLocks noGrp="1"/>
          </p:cNvSpPr>
          <p:nvPr>
            <p:ph type="dt" sz="half" idx="10"/>
          </p:nvPr>
        </p:nvSpPr>
        <p:spPr/>
        <p:txBody>
          <a:bodyPr/>
          <a:lstStyle/>
          <a:p>
            <a:fld id="{5586B75A-687E-405C-8A0B-8D00578BA2C3}" type="datetimeFigureOut">
              <a:rPr lang="en-US" dirty="0"/>
              <a:pPr/>
              <a:t>2/10/2024</a:t>
            </a:fld>
            <a:endParaRPr lang="en-US" dirty="0"/>
          </a:p>
        </p:txBody>
      </p:sp>
      <p:sp>
        <p:nvSpPr>
          <p:cNvPr id="9" name="Footer Placeholder 8"/>
          <p:cNvSpPr>
            <a:spLocks noGrp="1"/>
          </p:cNvSpPr>
          <p:nvPr>
            <p:ph type="ftr" sz="quarter" idx="11"/>
          </p:nvPr>
        </p:nvSpPr>
        <p:spPr>
          <a:xfrm>
            <a:off x="3499101" y="6356350"/>
            <a:ext cx="5911517" cy="365125"/>
          </a:xfrm>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ru-RU"/>
              <a:t>Образец заголовка</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5586B75A-687E-405C-8A0B-8D00578BA2C3}" type="datetimeFigureOut">
              <a:rPr lang="en-US" dirty="0"/>
              <a:pPr/>
              <a:t>2/10/2024</a:t>
            </a:fld>
            <a:endParaRPr lang="en-US" dirty="0"/>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166A3FB3-76D8-4FA7-AF2B-2939D15C0CCC}"/>
              </a:ext>
            </a:extLst>
          </p:cNvPr>
          <p:cNvSpPr>
            <a:spLocks noGrp="1"/>
          </p:cNvSpPr>
          <p:nvPr>
            <p:ph type="ctrTitle"/>
          </p:nvPr>
        </p:nvSpPr>
        <p:spPr>
          <a:xfrm>
            <a:off x="1069848" y="1298448"/>
            <a:ext cx="7657592" cy="2359152"/>
          </a:xfrm>
        </p:spPr>
        <p:txBody>
          <a:bodyPr>
            <a:normAutofit/>
          </a:bodyPr>
          <a:lstStyle/>
          <a:p>
            <a:pPr algn="ctr"/>
            <a:r>
              <a:rPr lang="en-US" sz="4000" b="1" dirty="0" smtClean="0">
                <a:solidFill>
                  <a:schemeClr val="tx1"/>
                </a:solidFill>
              </a:rPr>
              <a:t>Lecture 1</a:t>
            </a:r>
            <a:r>
              <a:rPr lang="en-US" sz="4000" b="1" dirty="0" smtClean="0">
                <a:solidFill>
                  <a:srgbClr val="FF0000"/>
                </a:solidFill>
              </a:rPr>
              <a:t/>
            </a:r>
            <a:br>
              <a:rPr lang="en-US" sz="4000" b="1" dirty="0" smtClean="0">
                <a:solidFill>
                  <a:srgbClr val="FF0000"/>
                </a:solidFill>
              </a:rPr>
            </a:br>
            <a:r>
              <a:rPr lang="en-US" sz="4000" b="1" dirty="0" smtClean="0">
                <a:solidFill>
                  <a:srgbClr val="FF0000"/>
                </a:solidFill>
              </a:rPr>
              <a:t>The concept and classification of energy resources</a:t>
            </a:r>
            <a:br>
              <a:rPr lang="en-US" sz="4000" b="1" dirty="0" smtClean="0">
                <a:solidFill>
                  <a:srgbClr val="FF0000"/>
                </a:solidFill>
              </a:rPr>
            </a:br>
            <a:endParaRPr lang="ru-RU" sz="4000" b="1" dirty="0">
              <a:solidFill>
                <a:srgbClr val="FF0000"/>
              </a:solidFill>
            </a:endParaRPr>
          </a:p>
        </p:txBody>
      </p:sp>
      <p:sp>
        <p:nvSpPr>
          <p:cNvPr id="3" name="Подзаголовок 2">
            <a:extLst>
              <a:ext uri="{FF2B5EF4-FFF2-40B4-BE49-F238E27FC236}">
                <a16:creationId xmlns="" xmlns:a16="http://schemas.microsoft.com/office/drawing/2014/main" id="{95D97354-4524-40A8-BBDA-8AC1A64887B4}"/>
              </a:ext>
            </a:extLst>
          </p:cNvPr>
          <p:cNvSpPr>
            <a:spLocks noGrp="1"/>
          </p:cNvSpPr>
          <p:nvPr>
            <p:ph type="subTitle" idx="1"/>
          </p:nvPr>
        </p:nvSpPr>
        <p:spPr/>
        <p:txBody>
          <a:bodyPr>
            <a:normAutofit/>
          </a:bodyPr>
          <a:lstStyle/>
          <a:p>
            <a:endParaRPr lang="en-US" b="1" dirty="0">
              <a:solidFill>
                <a:schemeClr val="tx1"/>
              </a:solidFill>
            </a:endParaRPr>
          </a:p>
          <a:p>
            <a:r>
              <a:rPr lang="en-US" b="1" dirty="0" smtClean="0">
                <a:solidFill>
                  <a:schemeClr val="tx1"/>
                </a:solidFill>
              </a:rPr>
              <a:t>Janna </a:t>
            </a:r>
            <a:r>
              <a:rPr lang="en-US" b="1" dirty="0" err="1" smtClean="0">
                <a:solidFill>
                  <a:schemeClr val="tx1"/>
                </a:solidFill>
              </a:rPr>
              <a:t>Bitabarova</a:t>
            </a:r>
            <a:r>
              <a:rPr lang="en-US" b="1" dirty="0" smtClean="0">
                <a:solidFill>
                  <a:schemeClr val="tx1"/>
                </a:solidFill>
              </a:rPr>
              <a:t>, PhD</a:t>
            </a:r>
            <a:endParaRPr lang="ru-RU" b="1" dirty="0">
              <a:solidFill>
                <a:schemeClr val="tx1"/>
              </a:solidFill>
            </a:endParaRPr>
          </a:p>
        </p:txBody>
      </p:sp>
    </p:spTree>
    <p:extLst>
      <p:ext uri="{BB962C8B-B14F-4D97-AF65-F5344CB8AC3E}">
        <p14:creationId xmlns:p14="http://schemas.microsoft.com/office/powerpoint/2010/main" val="3135414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solidFill>
                  <a:schemeClr val="tx1"/>
                </a:solidFill>
              </a:rPr>
              <a:t>Signs of formation </a:t>
            </a:r>
            <a:r>
              <a:rPr lang="en-US" dirty="0">
                <a:solidFill>
                  <a:schemeClr val="tx1"/>
                </a:solidFill>
              </a:rPr>
              <a:t>of energy law as a branch of law. </a:t>
            </a:r>
            <a:r>
              <a:rPr lang="en-US" dirty="0"/>
              <a:t/>
            </a:r>
            <a:br>
              <a:rPr lang="en-US" dirty="0"/>
            </a:br>
            <a:endParaRPr lang="ru-RU" dirty="0"/>
          </a:p>
        </p:txBody>
      </p:sp>
      <p:sp>
        <p:nvSpPr>
          <p:cNvPr id="3" name="Объект 2"/>
          <p:cNvSpPr>
            <a:spLocks noGrp="1"/>
          </p:cNvSpPr>
          <p:nvPr>
            <p:ph idx="1"/>
          </p:nvPr>
        </p:nvSpPr>
        <p:spPr/>
        <p:txBody>
          <a:bodyPr/>
          <a:lstStyle/>
          <a:p>
            <a:r>
              <a:rPr lang="en-US" dirty="0"/>
              <a:t>According to the majority of researchers, the following conditions are important for the formation of an independent branch of law:</a:t>
            </a:r>
          </a:p>
          <a:p>
            <a:pPr marL="457200" indent="-457200">
              <a:buFont typeface="+mj-lt"/>
              <a:buAutoNum type="arabicPeriod"/>
            </a:pPr>
            <a:r>
              <a:rPr lang="en-US" dirty="0"/>
              <a:t>the degree of originality of certain relations;</a:t>
            </a:r>
          </a:p>
          <a:p>
            <a:pPr marL="457200" indent="-457200">
              <a:buFont typeface="+mj-lt"/>
              <a:buAutoNum type="arabicPeriod"/>
            </a:pPr>
            <a:r>
              <a:rPr lang="en-US" dirty="0"/>
              <a:t>the inability to settle the relations that have arisen with the norms of other branch of law;</a:t>
            </a:r>
          </a:p>
          <a:p>
            <a:pPr marL="457200" indent="-457200">
              <a:buFont typeface="+mj-lt"/>
              <a:buAutoNum type="arabicPeriod"/>
            </a:pPr>
            <a:r>
              <a:rPr lang="en-US" dirty="0"/>
              <a:t>the need for a special method of regulation</a:t>
            </a:r>
          </a:p>
          <a:p>
            <a:pPr marL="457200" indent="-457200">
              <a:buFont typeface="+mj-lt"/>
              <a:buAutoNum type="arabicPeriod"/>
            </a:pPr>
            <a:r>
              <a:rPr lang="en-US" dirty="0"/>
              <a:t>existence of specific legislation in given </a:t>
            </a:r>
            <a:r>
              <a:rPr lang="en-US" dirty="0" smtClean="0"/>
              <a:t>field</a:t>
            </a:r>
            <a:endParaRPr lang="kk-KZ" dirty="0" smtClean="0"/>
          </a:p>
          <a:p>
            <a:pPr marL="457200" indent="-457200">
              <a:buFont typeface="+mj-lt"/>
              <a:buAutoNum type="arabicPeriod"/>
            </a:pPr>
            <a:r>
              <a:rPr lang="en-US" dirty="0" smtClean="0"/>
              <a:t>Existence of specific principles</a:t>
            </a:r>
            <a:endParaRPr lang="en-US" dirty="0"/>
          </a:p>
          <a:p>
            <a:endParaRPr lang="ru-RU" dirty="0"/>
          </a:p>
        </p:txBody>
      </p:sp>
    </p:spTree>
    <p:extLst>
      <p:ext uri="{BB962C8B-B14F-4D97-AF65-F5344CB8AC3E}">
        <p14:creationId xmlns:p14="http://schemas.microsoft.com/office/powerpoint/2010/main" val="25885810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solidFill>
                  <a:schemeClr val="tx1"/>
                </a:solidFill>
              </a:rPr>
              <a:t>Subject of Energy Law</a:t>
            </a:r>
            <a:endParaRPr lang="ru-RU" dirty="0">
              <a:solidFill>
                <a:schemeClr val="tx1"/>
              </a:solidFill>
            </a:endParaRPr>
          </a:p>
        </p:txBody>
      </p:sp>
      <p:sp>
        <p:nvSpPr>
          <p:cNvPr id="3" name="Объект 2"/>
          <p:cNvSpPr>
            <a:spLocks noGrp="1"/>
          </p:cNvSpPr>
          <p:nvPr>
            <p:ph idx="1"/>
          </p:nvPr>
        </p:nvSpPr>
        <p:spPr/>
        <p:txBody>
          <a:bodyPr/>
          <a:lstStyle/>
          <a:p>
            <a:r>
              <a:rPr lang="en-US" b="1" dirty="0">
                <a:solidFill>
                  <a:srgbClr val="FF0000"/>
                </a:solidFill>
              </a:rPr>
              <a:t>private legal relations </a:t>
            </a:r>
            <a:r>
              <a:rPr lang="en-US" dirty="0"/>
              <a:t>- between persons engaged in the search, extraction of energy resources, production, processing, supply, storage, transportation of energy resources, design, engineering surveys, construction, modernization, reconstruction of energy facilities and persons who acquire various types of energy resources and to whom the relevant services are provided (private companies, consumers</a:t>
            </a:r>
            <a:r>
              <a:rPr lang="en-US" dirty="0" smtClean="0"/>
              <a:t>)</a:t>
            </a:r>
            <a:r>
              <a:rPr lang="ru-RU" dirty="0" smtClean="0"/>
              <a:t> – </a:t>
            </a:r>
            <a:r>
              <a:rPr lang="en-US" u="sng" dirty="0" smtClean="0"/>
              <a:t>horizontal relations)</a:t>
            </a:r>
            <a:endParaRPr lang="ru-RU" u="sng" dirty="0" smtClean="0"/>
          </a:p>
          <a:p>
            <a:r>
              <a:rPr lang="en-US" b="1" dirty="0">
                <a:solidFill>
                  <a:srgbClr val="FF0000"/>
                </a:solidFill>
              </a:rPr>
              <a:t>public legal relations </a:t>
            </a:r>
            <a:r>
              <a:rPr lang="en-US" dirty="0"/>
              <a:t>- relations between persons operating in the energy sector and authorized government bodies </a:t>
            </a:r>
            <a:r>
              <a:rPr lang="en-US" u="sng" dirty="0"/>
              <a:t>(vertical relations) e.g. </a:t>
            </a:r>
            <a:r>
              <a:rPr lang="en-US" dirty="0"/>
              <a:t>licensing, permission, technical regulation, standardization, environmental standards, etc.</a:t>
            </a:r>
            <a:endParaRPr lang="ru-RU" dirty="0"/>
          </a:p>
        </p:txBody>
      </p:sp>
    </p:spTree>
    <p:extLst>
      <p:ext uri="{BB962C8B-B14F-4D97-AF65-F5344CB8AC3E}">
        <p14:creationId xmlns:p14="http://schemas.microsoft.com/office/powerpoint/2010/main" val="9631636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solidFill>
                  <a:schemeClr val="tx1"/>
                </a:solidFill>
              </a:rPr>
              <a:t>The methods of Energy Law</a:t>
            </a:r>
            <a:endParaRPr lang="ru-RU" dirty="0">
              <a:solidFill>
                <a:schemeClr val="tx1"/>
              </a:solidFill>
            </a:endParaRPr>
          </a:p>
        </p:txBody>
      </p:sp>
      <p:sp>
        <p:nvSpPr>
          <p:cNvPr id="3" name="Объект 2"/>
          <p:cNvSpPr>
            <a:spLocks noGrp="1"/>
          </p:cNvSpPr>
          <p:nvPr>
            <p:ph idx="1"/>
          </p:nvPr>
        </p:nvSpPr>
        <p:spPr/>
        <p:txBody>
          <a:bodyPr/>
          <a:lstStyle/>
          <a:p>
            <a:pPr algn="just"/>
            <a:r>
              <a:rPr lang="en-US" dirty="0">
                <a:solidFill>
                  <a:schemeClr val="tx1"/>
                </a:solidFill>
              </a:rPr>
              <a:t>M</a:t>
            </a:r>
            <a:r>
              <a:rPr lang="en-US" dirty="0" smtClean="0">
                <a:solidFill>
                  <a:schemeClr val="tx1"/>
                </a:solidFill>
              </a:rPr>
              <a:t>ethods </a:t>
            </a:r>
            <a:r>
              <a:rPr lang="en-US" dirty="0">
                <a:solidFill>
                  <a:schemeClr val="tx1"/>
                </a:solidFill>
              </a:rPr>
              <a:t>of energy law have their own specifics, determined by social relations that are different in nature, of a </a:t>
            </a:r>
            <a:r>
              <a:rPr lang="en-US" dirty="0" smtClean="0">
                <a:solidFill>
                  <a:schemeClr val="tx1"/>
                </a:solidFill>
              </a:rPr>
              <a:t>private-legal relations and public-legal relations. </a:t>
            </a:r>
            <a:r>
              <a:rPr lang="en-US" dirty="0">
                <a:solidFill>
                  <a:schemeClr val="tx1"/>
                </a:solidFill>
              </a:rPr>
              <a:t>The method of legal regulation is a set of legal techniques and </a:t>
            </a:r>
            <a:r>
              <a:rPr lang="en-US" dirty="0" smtClean="0">
                <a:solidFill>
                  <a:schemeClr val="tx1"/>
                </a:solidFill>
              </a:rPr>
              <a:t>tools by </a:t>
            </a:r>
            <a:r>
              <a:rPr lang="en-US" dirty="0">
                <a:solidFill>
                  <a:schemeClr val="tx1"/>
                </a:solidFill>
              </a:rPr>
              <a:t>which legal influence on social relations is carried out.</a:t>
            </a:r>
            <a:endParaRPr lang="en-US" dirty="0" smtClean="0">
              <a:solidFill>
                <a:schemeClr val="tx1"/>
              </a:solidFill>
            </a:endParaRPr>
          </a:p>
          <a:p>
            <a:pPr algn="just"/>
            <a:r>
              <a:rPr lang="en-US" dirty="0" smtClean="0">
                <a:solidFill>
                  <a:schemeClr val="tx1"/>
                </a:solidFill>
              </a:rPr>
              <a:t>In </a:t>
            </a:r>
            <a:r>
              <a:rPr lang="en-US" dirty="0">
                <a:solidFill>
                  <a:schemeClr val="tx1"/>
                </a:solidFill>
              </a:rPr>
              <a:t>legal regulation, two mutually opposed basic </a:t>
            </a:r>
            <a:r>
              <a:rPr lang="en-US" dirty="0" smtClean="0">
                <a:solidFill>
                  <a:schemeClr val="tx1"/>
                </a:solidFill>
              </a:rPr>
              <a:t>methods  </a:t>
            </a:r>
            <a:r>
              <a:rPr lang="en-US" dirty="0">
                <a:solidFill>
                  <a:schemeClr val="tx1"/>
                </a:solidFill>
              </a:rPr>
              <a:t>are </a:t>
            </a:r>
            <a:r>
              <a:rPr lang="en-US" dirty="0" smtClean="0">
                <a:solidFill>
                  <a:schemeClr val="tx1"/>
                </a:solidFill>
              </a:rPr>
              <a:t>used. </a:t>
            </a:r>
            <a:r>
              <a:rPr lang="en-US" dirty="0">
                <a:solidFill>
                  <a:schemeClr val="tx1"/>
                </a:solidFill>
              </a:rPr>
              <a:t>The first </a:t>
            </a:r>
            <a:r>
              <a:rPr lang="en-US" dirty="0">
                <a:solidFill>
                  <a:srgbClr val="FF0000"/>
                </a:solidFill>
              </a:rPr>
              <a:t>- the method of subordination (imperative</a:t>
            </a:r>
            <a:r>
              <a:rPr lang="en-US" dirty="0">
                <a:solidFill>
                  <a:schemeClr val="tx1"/>
                </a:solidFill>
              </a:rPr>
              <a:t>) - is used when the position of subjects is characterized by relations of subordination. Regulation in </a:t>
            </a:r>
            <a:r>
              <a:rPr lang="en-US" dirty="0" smtClean="0">
                <a:solidFill>
                  <a:schemeClr val="tx1"/>
                </a:solidFill>
              </a:rPr>
              <a:t>this </a:t>
            </a:r>
            <a:r>
              <a:rPr lang="en-US" dirty="0">
                <a:solidFill>
                  <a:schemeClr val="tx1"/>
                </a:solidFill>
              </a:rPr>
              <a:t>case is carried out on the basis of power and subordination, the legal tools are dominated by orders and instructions, and the main ways of </a:t>
            </a:r>
            <a:r>
              <a:rPr lang="en-US" dirty="0" smtClean="0">
                <a:solidFill>
                  <a:schemeClr val="tx1"/>
                </a:solidFill>
              </a:rPr>
              <a:t>influencing social </a:t>
            </a:r>
            <a:r>
              <a:rPr lang="en-US" dirty="0">
                <a:solidFill>
                  <a:schemeClr val="tx1"/>
                </a:solidFill>
              </a:rPr>
              <a:t>relations (methods of regulation) are prohibitions and obligations</a:t>
            </a:r>
            <a:r>
              <a:rPr lang="en-US" dirty="0" smtClean="0">
                <a:solidFill>
                  <a:schemeClr val="tx1"/>
                </a:solidFill>
              </a:rPr>
              <a:t>.</a:t>
            </a:r>
          </a:p>
          <a:p>
            <a:pPr algn="just"/>
            <a:r>
              <a:rPr lang="en-US" dirty="0" smtClean="0">
                <a:solidFill>
                  <a:schemeClr val="tx1"/>
                </a:solidFill>
              </a:rPr>
              <a:t> e.g. - a relationship on management </a:t>
            </a:r>
            <a:r>
              <a:rPr lang="en-US" dirty="0">
                <a:solidFill>
                  <a:schemeClr val="tx1"/>
                </a:solidFill>
              </a:rPr>
              <a:t>and control in the energy sector, government </a:t>
            </a:r>
            <a:r>
              <a:rPr lang="en-US" dirty="0" smtClean="0">
                <a:solidFill>
                  <a:schemeClr val="tx1"/>
                </a:solidFill>
              </a:rPr>
              <a:t>regulation </a:t>
            </a:r>
            <a:r>
              <a:rPr lang="en-US" dirty="0">
                <a:solidFill>
                  <a:schemeClr val="tx1"/>
                </a:solidFill>
              </a:rPr>
              <a:t>of prices (tariffs) in the energy sector, relations on technical regulation and supervision in the energy sector and its technological infrastructure, relations in the field of energy </a:t>
            </a:r>
            <a:r>
              <a:rPr lang="en-US" dirty="0" smtClean="0">
                <a:solidFill>
                  <a:schemeClr val="tx1"/>
                </a:solidFill>
              </a:rPr>
              <a:t>security etc.(public-legal relation).</a:t>
            </a:r>
          </a:p>
          <a:p>
            <a:endParaRPr lang="ru-RU" dirty="0"/>
          </a:p>
        </p:txBody>
      </p:sp>
    </p:spTree>
    <p:extLst>
      <p:ext uri="{BB962C8B-B14F-4D97-AF65-F5344CB8AC3E}">
        <p14:creationId xmlns:p14="http://schemas.microsoft.com/office/powerpoint/2010/main" val="16931904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solidFill>
                  <a:schemeClr val="tx1"/>
                </a:solidFill>
              </a:rPr>
              <a:t>The methods of Energy Law</a:t>
            </a:r>
            <a:endParaRPr lang="ru-RU" dirty="0">
              <a:solidFill>
                <a:schemeClr val="tx1"/>
              </a:solidFill>
            </a:endParaRPr>
          </a:p>
        </p:txBody>
      </p:sp>
      <p:sp>
        <p:nvSpPr>
          <p:cNvPr id="3" name="Объект 2"/>
          <p:cNvSpPr>
            <a:spLocks noGrp="1"/>
          </p:cNvSpPr>
          <p:nvPr>
            <p:ph idx="1"/>
          </p:nvPr>
        </p:nvSpPr>
        <p:spPr/>
        <p:txBody>
          <a:bodyPr/>
          <a:lstStyle/>
          <a:p>
            <a:pPr algn="just"/>
            <a:r>
              <a:rPr lang="en-US" dirty="0">
                <a:solidFill>
                  <a:schemeClr val="tx1"/>
                </a:solidFill>
              </a:rPr>
              <a:t>The second is the </a:t>
            </a:r>
            <a:r>
              <a:rPr lang="en-US" dirty="0">
                <a:solidFill>
                  <a:srgbClr val="FF0000"/>
                </a:solidFill>
              </a:rPr>
              <a:t>coordination method (dispositive</a:t>
            </a:r>
            <a:r>
              <a:rPr lang="en-US" dirty="0"/>
              <a:t>). </a:t>
            </a:r>
            <a:r>
              <a:rPr lang="en-US" dirty="0">
                <a:solidFill>
                  <a:schemeClr val="tx1"/>
                </a:solidFill>
              </a:rPr>
              <a:t>This method is based on the equality of the participants in the relationship and their autonomy. In the legal tools of this method, agreements predominate, and among the methods of regulation, the leading role </a:t>
            </a:r>
            <a:r>
              <a:rPr lang="en-US" dirty="0" smtClean="0">
                <a:solidFill>
                  <a:schemeClr val="tx1"/>
                </a:solidFill>
              </a:rPr>
              <a:t>is permissions </a:t>
            </a:r>
            <a:r>
              <a:rPr lang="en-US" dirty="0">
                <a:solidFill>
                  <a:schemeClr val="tx1"/>
                </a:solidFill>
              </a:rPr>
              <a:t>are played. In energy law to the relationships that </a:t>
            </a:r>
            <a:r>
              <a:rPr lang="en-US" dirty="0" smtClean="0">
                <a:solidFill>
                  <a:schemeClr val="tx1"/>
                </a:solidFill>
              </a:rPr>
              <a:t>develop on </a:t>
            </a:r>
            <a:r>
              <a:rPr lang="en-US" dirty="0">
                <a:solidFill>
                  <a:schemeClr val="tx1"/>
                </a:solidFill>
              </a:rPr>
              <a:t>the basis of equality of the parties and their property independence, first of </a:t>
            </a:r>
            <a:r>
              <a:rPr lang="en-US" dirty="0" smtClean="0">
                <a:solidFill>
                  <a:schemeClr val="tx1"/>
                </a:solidFill>
              </a:rPr>
              <a:t>all ,</a:t>
            </a:r>
            <a:r>
              <a:rPr lang="en-US" dirty="0">
                <a:solidFill>
                  <a:schemeClr val="tx1"/>
                </a:solidFill>
              </a:rPr>
              <a:t>belong to the relations arising from contracts concluded in connection with the </a:t>
            </a:r>
            <a:r>
              <a:rPr lang="en-US" dirty="0" smtClean="0">
                <a:solidFill>
                  <a:schemeClr val="tx1"/>
                </a:solidFill>
              </a:rPr>
              <a:t>transfer and </a:t>
            </a:r>
            <a:r>
              <a:rPr lang="en-US" dirty="0">
                <a:solidFill>
                  <a:schemeClr val="tx1"/>
                </a:solidFill>
              </a:rPr>
              <a:t>use of energy </a:t>
            </a:r>
            <a:r>
              <a:rPr lang="en-US" dirty="0" smtClean="0">
                <a:solidFill>
                  <a:schemeClr val="tx1"/>
                </a:solidFill>
              </a:rPr>
              <a:t>resources (private –legal relation)</a:t>
            </a:r>
            <a:endParaRPr lang="ru-RU" dirty="0">
              <a:solidFill>
                <a:schemeClr val="tx1"/>
              </a:solidFill>
            </a:endParaRPr>
          </a:p>
        </p:txBody>
      </p:sp>
    </p:spTree>
    <p:extLst>
      <p:ext uri="{BB962C8B-B14F-4D97-AF65-F5344CB8AC3E}">
        <p14:creationId xmlns:p14="http://schemas.microsoft.com/office/powerpoint/2010/main" val="41378273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  </a:t>
            </a:r>
            <a:r>
              <a:rPr lang="ru-RU" dirty="0" smtClean="0"/>
              <a:t> </a:t>
            </a:r>
            <a:r>
              <a:rPr lang="en-US" dirty="0" smtClean="0"/>
              <a:t>Energy Law</a:t>
            </a:r>
            <a:endParaRPr lang="ru-RU" dirty="0"/>
          </a:p>
        </p:txBody>
      </p:sp>
      <p:sp>
        <p:nvSpPr>
          <p:cNvPr id="3" name="Объект 2"/>
          <p:cNvSpPr>
            <a:spLocks noGrp="1"/>
          </p:cNvSpPr>
          <p:nvPr>
            <p:ph idx="1"/>
          </p:nvPr>
        </p:nvSpPr>
        <p:spPr/>
        <p:txBody>
          <a:bodyPr/>
          <a:lstStyle/>
          <a:p>
            <a:pPr algn="just"/>
            <a:r>
              <a:rPr lang="en-US" dirty="0">
                <a:solidFill>
                  <a:schemeClr val="tx1"/>
                </a:solidFill>
              </a:rPr>
              <a:t>Energy law is a system of legal </a:t>
            </a:r>
            <a:r>
              <a:rPr lang="en-US" dirty="0" smtClean="0">
                <a:solidFill>
                  <a:schemeClr val="tx1"/>
                </a:solidFill>
              </a:rPr>
              <a:t>norms which </a:t>
            </a:r>
            <a:r>
              <a:rPr lang="en-US" dirty="0">
                <a:solidFill>
                  <a:schemeClr val="tx1"/>
                </a:solidFill>
              </a:rPr>
              <a:t>regulate relations arising in the course and in connection with the implementation of economic activities in the energy sector</a:t>
            </a:r>
            <a:r>
              <a:rPr lang="en-US" dirty="0" smtClean="0">
                <a:solidFill>
                  <a:schemeClr val="tx1"/>
                </a:solidFill>
              </a:rPr>
              <a:t>.”</a:t>
            </a:r>
          </a:p>
          <a:p>
            <a:pPr algn="just"/>
            <a:r>
              <a:rPr lang="en-US" dirty="0" smtClean="0">
                <a:solidFill>
                  <a:schemeClr val="tx1"/>
                </a:solidFill>
              </a:rPr>
              <a:t> </a:t>
            </a:r>
            <a:r>
              <a:rPr lang="en-US" dirty="0">
                <a:solidFill>
                  <a:schemeClr val="tx1"/>
                </a:solidFill>
              </a:rPr>
              <a:t>Energy law as a complex branch, uniting in the subject area many groups of relations that develop in the energy sector, </a:t>
            </a:r>
            <a:r>
              <a:rPr lang="en-US" dirty="0" smtClean="0">
                <a:solidFill>
                  <a:schemeClr val="tx1"/>
                </a:solidFill>
              </a:rPr>
              <a:t>closely interacts </a:t>
            </a:r>
            <a:r>
              <a:rPr lang="en-US" dirty="0">
                <a:solidFill>
                  <a:schemeClr val="tx1"/>
                </a:solidFill>
              </a:rPr>
              <a:t>with core and special branches of law and, </a:t>
            </a:r>
            <a:r>
              <a:rPr lang="en-US" dirty="0" smtClean="0">
                <a:solidFill>
                  <a:schemeClr val="tx1"/>
                </a:solidFill>
              </a:rPr>
              <a:t>first of all</a:t>
            </a:r>
            <a:r>
              <a:rPr lang="en-US" dirty="0">
                <a:solidFill>
                  <a:schemeClr val="tx1"/>
                </a:solidFill>
              </a:rPr>
              <a:t>, with civil and administrative law</a:t>
            </a:r>
            <a:r>
              <a:rPr lang="en-US" dirty="0" smtClean="0">
                <a:solidFill>
                  <a:schemeClr val="tx1"/>
                </a:solidFill>
              </a:rPr>
              <a:t>. Why? </a:t>
            </a:r>
            <a:endParaRPr lang="ru-RU" dirty="0">
              <a:solidFill>
                <a:schemeClr val="tx1"/>
              </a:solidFill>
            </a:endParaRPr>
          </a:p>
        </p:txBody>
      </p:sp>
    </p:spTree>
    <p:extLst>
      <p:ext uri="{BB962C8B-B14F-4D97-AF65-F5344CB8AC3E}">
        <p14:creationId xmlns:p14="http://schemas.microsoft.com/office/powerpoint/2010/main" val="18401660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solidFill>
                  <a:schemeClr val="tx1"/>
                </a:solidFill>
              </a:rPr>
              <a:t>The principles of Energy Law</a:t>
            </a:r>
            <a:endParaRPr lang="ru-RU" dirty="0">
              <a:solidFill>
                <a:schemeClr val="tx1"/>
              </a:solidFill>
            </a:endParaRPr>
          </a:p>
        </p:txBody>
      </p:sp>
      <p:sp>
        <p:nvSpPr>
          <p:cNvPr id="3" name="Объект 2"/>
          <p:cNvSpPr>
            <a:spLocks noGrp="1"/>
          </p:cNvSpPr>
          <p:nvPr>
            <p:ph idx="1"/>
          </p:nvPr>
        </p:nvSpPr>
        <p:spPr/>
        <p:txBody>
          <a:bodyPr/>
          <a:lstStyle/>
          <a:p>
            <a:pPr algn="just"/>
            <a:r>
              <a:rPr lang="en-US" dirty="0" smtClean="0">
                <a:solidFill>
                  <a:srgbClr val="FF0000"/>
                </a:solidFill>
              </a:rPr>
              <a:t>The principles </a:t>
            </a:r>
            <a:r>
              <a:rPr lang="en-US" dirty="0"/>
              <a:t>in law are the basic </a:t>
            </a:r>
            <a:r>
              <a:rPr lang="en-US" dirty="0" smtClean="0"/>
              <a:t>outlines, </a:t>
            </a:r>
            <a:r>
              <a:rPr lang="en-US" dirty="0"/>
              <a:t>ideas, attitudes on which the entire legal system, as well as all regulation, is based. By regulation we understand legislation consisting of normative and individual acts - laws, </a:t>
            </a:r>
            <a:r>
              <a:rPr lang="en-US" dirty="0" smtClean="0"/>
              <a:t>Codes, Presidential </a:t>
            </a:r>
            <a:r>
              <a:rPr lang="en-US" dirty="0"/>
              <a:t>decrees, Government resolutions, ministerial orders, etc. </a:t>
            </a:r>
            <a:endParaRPr lang="kk-KZ" dirty="0" smtClean="0"/>
          </a:p>
          <a:p>
            <a:pPr algn="just"/>
            <a:r>
              <a:rPr lang="en-US" dirty="0" smtClean="0"/>
              <a:t>We </a:t>
            </a:r>
            <a:r>
              <a:rPr lang="en-US" dirty="0"/>
              <a:t>can distinguish </a:t>
            </a:r>
            <a:r>
              <a:rPr lang="en-US" dirty="0" smtClean="0"/>
              <a:t>general, </a:t>
            </a:r>
            <a:r>
              <a:rPr lang="en-US" dirty="0"/>
              <a:t>sectoral and </a:t>
            </a:r>
            <a:r>
              <a:rPr lang="en-US" dirty="0" err="1"/>
              <a:t>intersectoral</a:t>
            </a:r>
            <a:r>
              <a:rPr lang="en-US" dirty="0"/>
              <a:t> principles of law. General principles of law are the initial, basic and guiding principles for the entire legal system</a:t>
            </a:r>
            <a:r>
              <a:rPr lang="en-US" dirty="0" smtClean="0"/>
              <a:t>.</a:t>
            </a:r>
          </a:p>
          <a:p>
            <a:pPr algn="just"/>
            <a:r>
              <a:rPr lang="en-US" dirty="0"/>
              <a:t>The basis of the principles of energy law is energy security, energy </a:t>
            </a:r>
            <a:r>
              <a:rPr lang="en-US" dirty="0" err="1" smtClean="0"/>
              <a:t>savety</a:t>
            </a:r>
            <a:r>
              <a:rPr lang="en-US" dirty="0" smtClean="0"/>
              <a:t>, </a:t>
            </a:r>
            <a:r>
              <a:rPr lang="en-US" dirty="0"/>
              <a:t>energy efficiency</a:t>
            </a:r>
            <a:endParaRPr lang="kk-KZ" dirty="0" smtClean="0"/>
          </a:p>
          <a:p>
            <a:pPr algn="just"/>
            <a:endParaRPr lang="ru-RU" dirty="0"/>
          </a:p>
        </p:txBody>
      </p:sp>
    </p:spTree>
    <p:extLst>
      <p:ext uri="{BB962C8B-B14F-4D97-AF65-F5344CB8AC3E}">
        <p14:creationId xmlns:p14="http://schemas.microsoft.com/office/powerpoint/2010/main" val="16036964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dirty="0" smtClean="0">
                <a:solidFill>
                  <a:schemeClr val="tx1"/>
                </a:solidFill>
              </a:rPr>
              <a:t>Any </a:t>
            </a:r>
            <a:r>
              <a:rPr lang="en-US" dirty="0">
                <a:solidFill>
                  <a:schemeClr val="tx1"/>
                </a:solidFill>
              </a:rPr>
              <a:t>activity in the energy sector is based on the following principles of energy </a:t>
            </a:r>
            <a:r>
              <a:rPr lang="en-US" dirty="0" smtClean="0">
                <a:solidFill>
                  <a:schemeClr val="tx1"/>
                </a:solidFill>
              </a:rPr>
              <a:t>law</a:t>
            </a:r>
            <a:r>
              <a:rPr lang="kk-KZ" dirty="0" smtClean="0">
                <a:solidFill>
                  <a:schemeClr val="tx1"/>
                </a:solidFill>
              </a:rPr>
              <a:t/>
            </a:r>
            <a:br>
              <a:rPr lang="kk-KZ" dirty="0" smtClean="0">
                <a:solidFill>
                  <a:schemeClr val="tx1"/>
                </a:solidFill>
              </a:rPr>
            </a:br>
            <a:r>
              <a:rPr lang="en-US" dirty="0" smtClean="0">
                <a:solidFill>
                  <a:schemeClr val="tx1"/>
                </a:solidFill>
              </a:rPr>
              <a:t>(specific principles) </a:t>
            </a:r>
            <a:endParaRPr lang="ru-RU" dirty="0">
              <a:solidFill>
                <a:schemeClr val="tx1"/>
              </a:solidFill>
            </a:endParaRPr>
          </a:p>
        </p:txBody>
      </p:sp>
      <p:sp>
        <p:nvSpPr>
          <p:cNvPr id="3" name="Объект 2"/>
          <p:cNvSpPr>
            <a:spLocks noGrp="1"/>
          </p:cNvSpPr>
          <p:nvPr>
            <p:ph idx="1"/>
          </p:nvPr>
        </p:nvSpPr>
        <p:spPr/>
        <p:txBody>
          <a:bodyPr/>
          <a:lstStyle/>
          <a:p>
            <a:r>
              <a:rPr lang="en-US" dirty="0"/>
              <a:t>guarantee of energy </a:t>
            </a:r>
            <a:r>
              <a:rPr lang="en-US" dirty="0" smtClean="0"/>
              <a:t>supply</a:t>
            </a:r>
            <a:endParaRPr lang="ru-RU" dirty="0" smtClean="0"/>
          </a:p>
          <a:p>
            <a:r>
              <a:rPr lang="en-US" dirty="0" smtClean="0"/>
              <a:t> </a:t>
            </a:r>
            <a:r>
              <a:rPr lang="en-US" dirty="0"/>
              <a:t>centralized decision-making on key issues of state </a:t>
            </a:r>
            <a:r>
              <a:rPr lang="en-US" dirty="0" smtClean="0"/>
              <a:t>regulation</a:t>
            </a:r>
            <a:endParaRPr lang="ru-RU" dirty="0" smtClean="0"/>
          </a:p>
          <a:p>
            <a:r>
              <a:rPr lang="en-US" dirty="0" smtClean="0"/>
              <a:t> </a:t>
            </a:r>
            <a:r>
              <a:rPr lang="en-US" dirty="0"/>
              <a:t>priority of </a:t>
            </a:r>
            <a:r>
              <a:rPr lang="en-US" dirty="0" smtClean="0"/>
              <a:t>energy</a:t>
            </a:r>
            <a:r>
              <a:rPr lang="ru-RU" dirty="0" smtClean="0"/>
              <a:t> </a:t>
            </a:r>
            <a:r>
              <a:rPr lang="en-US" dirty="0" smtClean="0"/>
              <a:t>sector  </a:t>
            </a:r>
            <a:r>
              <a:rPr lang="en-US" dirty="0"/>
              <a:t>in the country’s economy and its mineral and resource </a:t>
            </a:r>
            <a:r>
              <a:rPr lang="en-US" dirty="0" smtClean="0"/>
              <a:t>supply</a:t>
            </a:r>
            <a:endParaRPr lang="kk-KZ" dirty="0" smtClean="0"/>
          </a:p>
          <a:p>
            <a:r>
              <a:rPr lang="en-US" dirty="0" smtClean="0"/>
              <a:t>protection </a:t>
            </a:r>
            <a:r>
              <a:rPr lang="en-US" dirty="0"/>
              <a:t>of the </a:t>
            </a:r>
            <a:r>
              <a:rPr lang="en-US" dirty="0" smtClean="0"/>
              <a:t>environment</a:t>
            </a:r>
            <a:endParaRPr lang="kk-KZ" dirty="0" smtClean="0"/>
          </a:p>
          <a:p>
            <a:r>
              <a:rPr lang="en-US" dirty="0" smtClean="0"/>
              <a:t> </a:t>
            </a:r>
            <a:r>
              <a:rPr lang="en-US" dirty="0"/>
              <a:t>predictability of state policy in the field of </a:t>
            </a:r>
            <a:r>
              <a:rPr lang="en-US" dirty="0" smtClean="0"/>
              <a:t>energy</a:t>
            </a:r>
            <a:endParaRPr lang="kk-KZ" dirty="0" smtClean="0"/>
          </a:p>
          <a:p>
            <a:r>
              <a:rPr lang="en-US" dirty="0" smtClean="0"/>
              <a:t> </a:t>
            </a:r>
            <a:r>
              <a:rPr lang="en-US" dirty="0"/>
              <a:t>energy </a:t>
            </a:r>
            <a:r>
              <a:rPr lang="en-US" dirty="0" smtClean="0"/>
              <a:t>saving, rational and efficient </a:t>
            </a:r>
            <a:r>
              <a:rPr lang="en-US" dirty="0"/>
              <a:t>use of </a:t>
            </a:r>
            <a:r>
              <a:rPr lang="en-US" dirty="0" smtClean="0"/>
              <a:t>energy</a:t>
            </a:r>
          </a:p>
          <a:p>
            <a:r>
              <a:rPr lang="en-US" dirty="0" smtClean="0"/>
              <a:t> </a:t>
            </a:r>
            <a:r>
              <a:rPr lang="en-US" dirty="0"/>
              <a:t>price adequacy </a:t>
            </a:r>
            <a:endParaRPr lang="en-US" dirty="0" smtClean="0"/>
          </a:p>
          <a:p>
            <a:r>
              <a:rPr lang="en-US" dirty="0" smtClean="0"/>
              <a:t>development </a:t>
            </a:r>
            <a:r>
              <a:rPr lang="en-US" dirty="0"/>
              <a:t>and use of renewable energy </a:t>
            </a:r>
            <a:r>
              <a:rPr lang="en-US" dirty="0" smtClean="0"/>
              <a:t>sources</a:t>
            </a:r>
            <a:endParaRPr lang="kk-KZ" dirty="0" smtClean="0"/>
          </a:p>
          <a:p>
            <a:r>
              <a:rPr lang="en-US" dirty="0"/>
              <a:t>reducing dependence on foreign suppliers</a:t>
            </a:r>
            <a:endParaRPr lang="ru-RU" dirty="0"/>
          </a:p>
        </p:txBody>
      </p:sp>
    </p:spTree>
    <p:extLst>
      <p:ext uri="{BB962C8B-B14F-4D97-AF65-F5344CB8AC3E}">
        <p14:creationId xmlns:p14="http://schemas.microsoft.com/office/powerpoint/2010/main" val="20202005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solidFill>
                  <a:schemeClr val="tx1"/>
                </a:solidFill>
              </a:rPr>
              <a:t>System of Energy Law</a:t>
            </a:r>
            <a:endParaRPr lang="ru-RU" dirty="0">
              <a:solidFill>
                <a:schemeClr val="tx1"/>
              </a:solidFill>
            </a:endParaRPr>
          </a:p>
        </p:txBody>
      </p:sp>
      <p:sp>
        <p:nvSpPr>
          <p:cNvPr id="3" name="Объект 2"/>
          <p:cNvSpPr>
            <a:spLocks noGrp="1"/>
          </p:cNvSpPr>
          <p:nvPr>
            <p:ph sz="half" idx="1"/>
          </p:nvPr>
        </p:nvSpPr>
        <p:spPr/>
        <p:txBody>
          <a:bodyPr>
            <a:normAutofit fontScale="92500" lnSpcReduction="10000"/>
          </a:bodyPr>
          <a:lstStyle/>
          <a:p>
            <a:pPr marL="0" indent="0">
              <a:buNone/>
            </a:pPr>
            <a:endParaRPr lang="en-US" sz="2400" dirty="0" smtClean="0">
              <a:solidFill>
                <a:srgbClr val="FF0000"/>
              </a:solidFill>
            </a:endParaRPr>
          </a:p>
          <a:p>
            <a:pPr marL="0" indent="0">
              <a:buNone/>
            </a:pPr>
            <a:r>
              <a:rPr lang="en-US" sz="2400" dirty="0" smtClean="0">
                <a:solidFill>
                  <a:srgbClr val="FF0000"/>
                </a:solidFill>
              </a:rPr>
              <a:t>General parts </a:t>
            </a:r>
            <a:r>
              <a:rPr lang="en-US" sz="2400" dirty="0" smtClean="0"/>
              <a:t>includes studying of the following issues:</a:t>
            </a:r>
          </a:p>
          <a:p>
            <a:r>
              <a:rPr lang="en-US" sz="2400" dirty="0" smtClean="0"/>
              <a:t>The concepts</a:t>
            </a:r>
            <a:r>
              <a:rPr lang="en-US" sz="2400" dirty="0"/>
              <a:t>, principles, </a:t>
            </a:r>
            <a:r>
              <a:rPr lang="en-US" sz="2400" dirty="0" smtClean="0"/>
              <a:t>sources of Energy Law</a:t>
            </a:r>
          </a:p>
          <a:p>
            <a:r>
              <a:rPr lang="en-US" sz="2400" dirty="0" smtClean="0"/>
              <a:t>state </a:t>
            </a:r>
            <a:r>
              <a:rPr lang="en-US" sz="2400" dirty="0"/>
              <a:t>regulation in the field of </a:t>
            </a:r>
            <a:r>
              <a:rPr lang="en-US" sz="2400" dirty="0" smtClean="0"/>
              <a:t>energy sector</a:t>
            </a:r>
          </a:p>
          <a:p>
            <a:r>
              <a:rPr lang="en-US" sz="2400" dirty="0" smtClean="0"/>
              <a:t>self-regulation </a:t>
            </a:r>
            <a:r>
              <a:rPr lang="en-US" sz="2400" dirty="0"/>
              <a:t>in the field of </a:t>
            </a:r>
            <a:r>
              <a:rPr lang="en-US" sz="2400" dirty="0" smtClean="0"/>
              <a:t>energy sector </a:t>
            </a:r>
          </a:p>
          <a:p>
            <a:r>
              <a:rPr lang="en-US" sz="2400" dirty="0" smtClean="0"/>
              <a:t>contractual regulation in the field of energy sector</a:t>
            </a:r>
            <a:endParaRPr lang="ru-RU" sz="2400" dirty="0"/>
          </a:p>
          <a:p>
            <a:endParaRPr lang="ru-RU" dirty="0"/>
          </a:p>
        </p:txBody>
      </p:sp>
      <p:sp>
        <p:nvSpPr>
          <p:cNvPr id="4" name="Объект 3"/>
          <p:cNvSpPr>
            <a:spLocks noGrp="1"/>
          </p:cNvSpPr>
          <p:nvPr>
            <p:ph sz="half" idx="2"/>
          </p:nvPr>
        </p:nvSpPr>
        <p:spPr/>
        <p:txBody>
          <a:bodyPr>
            <a:normAutofit fontScale="92500" lnSpcReduction="10000"/>
          </a:bodyPr>
          <a:lstStyle/>
          <a:p>
            <a:r>
              <a:rPr lang="en-US" sz="2400" dirty="0" smtClean="0">
                <a:solidFill>
                  <a:srgbClr val="FF0000"/>
                </a:solidFill>
              </a:rPr>
              <a:t>Special part </a:t>
            </a:r>
            <a:r>
              <a:rPr lang="en-US" sz="2400" dirty="0" smtClean="0"/>
              <a:t>includes studying of the following issues:</a:t>
            </a:r>
          </a:p>
          <a:p>
            <a:r>
              <a:rPr lang="en-US" sz="2400" dirty="0" smtClean="0"/>
              <a:t>Legal regulation of gas sector</a:t>
            </a:r>
          </a:p>
          <a:p>
            <a:r>
              <a:rPr lang="en-US" sz="2400" dirty="0" smtClean="0"/>
              <a:t>Legal regulation of oil sector</a:t>
            </a:r>
          </a:p>
          <a:p>
            <a:r>
              <a:rPr lang="en-US" sz="2400" dirty="0" smtClean="0"/>
              <a:t>Legal regulation of coal industry</a:t>
            </a:r>
          </a:p>
          <a:p>
            <a:r>
              <a:rPr lang="en-US" sz="2400" dirty="0" smtClean="0"/>
              <a:t>Legal regulation of heat supply</a:t>
            </a:r>
          </a:p>
          <a:p>
            <a:r>
              <a:rPr lang="en-US" sz="2400" dirty="0" smtClean="0"/>
              <a:t>Legal regulation of</a:t>
            </a:r>
            <a:r>
              <a:rPr lang="ru-RU" sz="2400" dirty="0" smtClean="0"/>
              <a:t> </a:t>
            </a:r>
            <a:r>
              <a:rPr lang="en-US" sz="2400" dirty="0" smtClean="0"/>
              <a:t>electric power industry</a:t>
            </a:r>
          </a:p>
          <a:p>
            <a:r>
              <a:rPr lang="en-US" sz="2400" dirty="0" smtClean="0"/>
              <a:t>Legal regulation of nuclear energy</a:t>
            </a:r>
          </a:p>
          <a:p>
            <a:endParaRPr lang="ru-RU" dirty="0"/>
          </a:p>
        </p:txBody>
      </p:sp>
    </p:spTree>
    <p:extLst>
      <p:ext uri="{BB962C8B-B14F-4D97-AF65-F5344CB8AC3E}">
        <p14:creationId xmlns:p14="http://schemas.microsoft.com/office/powerpoint/2010/main" val="18586054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755904" y="768097"/>
            <a:ext cx="10448544" cy="6555641"/>
          </a:xfrm>
          <a:prstGeom prst="rect">
            <a:avLst/>
          </a:prstGeom>
        </p:spPr>
        <p:txBody>
          <a:bodyPr wrap="square">
            <a:spAutoFit/>
          </a:bodyPr>
          <a:lstStyle/>
          <a:p>
            <a:r>
              <a:rPr lang="en-US" sz="2000" b="1" dirty="0">
                <a:solidFill>
                  <a:srgbClr val="FF0000"/>
                </a:solidFill>
              </a:rPr>
              <a:t>Tasks for seminar 1 – in written </a:t>
            </a:r>
            <a:endParaRPr lang="ru-RU" sz="2000" b="1" dirty="0">
              <a:solidFill>
                <a:srgbClr val="FF0000"/>
              </a:solidFill>
            </a:endParaRPr>
          </a:p>
          <a:p>
            <a:pPr marL="457200" lvl="0" indent="-457200">
              <a:buFont typeface="+mj-lt"/>
              <a:buAutoNum type="arabicPeriod"/>
            </a:pPr>
            <a:r>
              <a:rPr lang="en-US" sz="2000" b="1" dirty="0">
                <a:solidFill>
                  <a:srgbClr val="0070C0"/>
                </a:solidFill>
              </a:rPr>
              <a:t>Legal definition of natural resources, natural components, mineral resources, energy resources according to KZ and AZ legislation </a:t>
            </a:r>
            <a:endParaRPr lang="ru-RU" sz="2000" b="1" dirty="0">
              <a:solidFill>
                <a:srgbClr val="0070C0"/>
              </a:solidFill>
            </a:endParaRPr>
          </a:p>
          <a:p>
            <a:pPr marL="457200" lvl="0" indent="-457200">
              <a:buFont typeface="+mj-lt"/>
              <a:buAutoNum type="arabicPeriod"/>
            </a:pPr>
            <a:r>
              <a:rPr lang="en-US" sz="2000" b="1" dirty="0">
                <a:solidFill>
                  <a:srgbClr val="0070C0"/>
                </a:solidFill>
              </a:rPr>
              <a:t>The right of citizens for energy consumption </a:t>
            </a:r>
            <a:r>
              <a:rPr lang="en-US" sz="2000" b="1" dirty="0" smtClean="0">
                <a:solidFill>
                  <a:srgbClr val="0070C0"/>
                </a:solidFill>
              </a:rPr>
              <a:t>(legal justification)</a:t>
            </a:r>
            <a:endParaRPr lang="ru-RU" sz="2000" b="1" dirty="0">
              <a:solidFill>
                <a:srgbClr val="0070C0"/>
              </a:solidFill>
            </a:endParaRPr>
          </a:p>
          <a:p>
            <a:pPr marL="457200" lvl="0" indent="-457200">
              <a:buFont typeface="+mj-lt"/>
              <a:buAutoNum type="arabicPeriod"/>
            </a:pPr>
            <a:r>
              <a:rPr lang="en-US" sz="2000" b="1" dirty="0">
                <a:solidFill>
                  <a:srgbClr val="0070C0"/>
                </a:solidFill>
              </a:rPr>
              <a:t> Classification of energy resources</a:t>
            </a:r>
            <a:endParaRPr lang="ru-RU" sz="2000" b="1" dirty="0">
              <a:solidFill>
                <a:srgbClr val="0070C0"/>
              </a:solidFill>
            </a:endParaRPr>
          </a:p>
          <a:p>
            <a:pPr marL="457200" lvl="0" indent="-457200">
              <a:buFont typeface="+mj-lt"/>
              <a:buAutoNum type="arabicPeriod"/>
            </a:pPr>
            <a:r>
              <a:rPr lang="en-US" sz="2000" b="1" dirty="0">
                <a:solidFill>
                  <a:srgbClr val="0070C0"/>
                </a:solidFill>
              </a:rPr>
              <a:t>World energy consumption (RSE, non RSE and nuclear) (statistics with official sources) </a:t>
            </a:r>
            <a:endParaRPr lang="ru-RU" sz="2000" b="1" dirty="0">
              <a:solidFill>
                <a:srgbClr val="0070C0"/>
              </a:solidFill>
            </a:endParaRPr>
          </a:p>
          <a:p>
            <a:endParaRPr lang="en-US" sz="2000" b="1" dirty="0" smtClean="0">
              <a:solidFill>
                <a:srgbClr val="0070C0"/>
              </a:solidFill>
            </a:endParaRPr>
          </a:p>
          <a:p>
            <a:r>
              <a:rPr lang="en-US" sz="2000" b="1" dirty="0" smtClean="0">
                <a:solidFill>
                  <a:srgbClr val="FF0000"/>
                </a:solidFill>
              </a:rPr>
              <a:t>Task </a:t>
            </a:r>
            <a:r>
              <a:rPr lang="en-US" sz="2000" b="1" dirty="0">
                <a:solidFill>
                  <a:srgbClr val="FF0000"/>
                </a:solidFill>
              </a:rPr>
              <a:t>for seminar 2 – in verbal </a:t>
            </a:r>
            <a:endParaRPr lang="en-US" sz="2000" b="1" dirty="0" smtClean="0">
              <a:solidFill>
                <a:srgbClr val="FF0000"/>
              </a:solidFill>
            </a:endParaRPr>
          </a:p>
          <a:p>
            <a:endParaRPr lang="en-US" sz="2000" b="1" dirty="0" smtClean="0">
              <a:solidFill>
                <a:srgbClr val="0070C0"/>
              </a:solidFill>
            </a:endParaRPr>
          </a:p>
          <a:p>
            <a:pPr marL="457200" indent="-457200">
              <a:buAutoNum type="arabicPeriod"/>
            </a:pPr>
            <a:r>
              <a:rPr lang="en-US" sz="2000" b="1" dirty="0" smtClean="0">
                <a:solidFill>
                  <a:srgbClr val="0070C0"/>
                </a:solidFill>
              </a:rPr>
              <a:t>To find articles in legislation where principles (general, specific) of energy law are stipulated</a:t>
            </a:r>
          </a:p>
          <a:p>
            <a:pPr marL="457200" indent="-457200">
              <a:buAutoNum type="arabicPeriod"/>
            </a:pPr>
            <a:r>
              <a:rPr lang="en-US" sz="2000" b="1" dirty="0" smtClean="0">
                <a:solidFill>
                  <a:srgbClr val="0070C0"/>
                </a:solidFill>
              </a:rPr>
              <a:t>The subject, methods, principles and system of Energy law</a:t>
            </a:r>
          </a:p>
          <a:p>
            <a:endParaRPr lang="en-US" sz="2000" b="1" dirty="0">
              <a:solidFill>
                <a:srgbClr val="0070C0"/>
              </a:solidFill>
            </a:endParaRPr>
          </a:p>
          <a:p>
            <a:endParaRPr lang="en-US" sz="2000" b="1" dirty="0" smtClean="0">
              <a:solidFill>
                <a:srgbClr val="0070C0"/>
              </a:solidFill>
            </a:endParaRPr>
          </a:p>
          <a:p>
            <a:endParaRPr lang="en-US" sz="2000" b="1" dirty="0">
              <a:solidFill>
                <a:srgbClr val="0070C0"/>
              </a:solidFill>
            </a:endParaRPr>
          </a:p>
          <a:p>
            <a:endParaRPr lang="en-US" sz="2000" b="1" dirty="0" smtClean="0">
              <a:solidFill>
                <a:srgbClr val="0070C0"/>
              </a:solidFill>
            </a:endParaRPr>
          </a:p>
          <a:p>
            <a:endParaRPr lang="en-US" sz="2000" b="1" dirty="0">
              <a:solidFill>
                <a:srgbClr val="0070C0"/>
              </a:solidFill>
            </a:endParaRPr>
          </a:p>
          <a:p>
            <a:endParaRPr lang="en-US" sz="2000" b="1" dirty="0" smtClean="0">
              <a:solidFill>
                <a:srgbClr val="0070C0"/>
              </a:solidFill>
            </a:endParaRPr>
          </a:p>
          <a:p>
            <a:endParaRPr lang="en-US" sz="2000" b="1" dirty="0">
              <a:solidFill>
                <a:srgbClr val="0070C0"/>
              </a:solidFill>
            </a:endParaRPr>
          </a:p>
          <a:p>
            <a:endParaRPr lang="en-US" sz="2000" b="1" dirty="0" smtClean="0">
              <a:solidFill>
                <a:srgbClr val="0070C0"/>
              </a:solidFill>
            </a:endParaRPr>
          </a:p>
          <a:p>
            <a:endParaRPr lang="ru-RU" sz="2000" b="1" dirty="0">
              <a:solidFill>
                <a:srgbClr val="0070C0"/>
              </a:solidFill>
            </a:endParaRPr>
          </a:p>
        </p:txBody>
      </p:sp>
    </p:spTree>
    <p:extLst>
      <p:ext uri="{BB962C8B-B14F-4D97-AF65-F5344CB8AC3E}">
        <p14:creationId xmlns:p14="http://schemas.microsoft.com/office/powerpoint/2010/main" val="39050555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875210" y="613953"/>
            <a:ext cx="10672355" cy="3970318"/>
          </a:xfrm>
          <a:prstGeom prst="rect">
            <a:avLst/>
          </a:prstGeom>
        </p:spPr>
        <p:txBody>
          <a:bodyPr wrap="square">
            <a:spAutoFit/>
          </a:bodyPr>
          <a:lstStyle/>
          <a:p>
            <a:r>
              <a:rPr lang="en-US" sz="3600" dirty="0">
                <a:solidFill>
                  <a:srgbClr val="FF0000"/>
                </a:solidFill>
              </a:rPr>
              <a:t>Plan:</a:t>
            </a:r>
            <a:endParaRPr lang="ru-RU" sz="3600" dirty="0">
              <a:solidFill>
                <a:srgbClr val="FF0000"/>
              </a:solidFill>
            </a:endParaRPr>
          </a:p>
          <a:p>
            <a:pPr marL="742950" lvl="0" indent="-742950">
              <a:buFont typeface="+mj-lt"/>
              <a:buAutoNum type="arabicPeriod"/>
            </a:pPr>
            <a:r>
              <a:rPr lang="en-US" sz="3600" dirty="0"/>
              <a:t>Understanding and relationship of terms Natural Resources, Mineral Resources and Energy resources.</a:t>
            </a:r>
            <a:endParaRPr lang="ru-RU" sz="3600" dirty="0"/>
          </a:p>
          <a:p>
            <a:pPr marL="742950" lvl="0" indent="-742950">
              <a:buFont typeface="+mj-lt"/>
              <a:buAutoNum type="arabicPeriod"/>
            </a:pPr>
            <a:r>
              <a:rPr lang="en-US" sz="3600" dirty="0"/>
              <a:t>The legal definition of Energy resources</a:t>
            </a:r>
            <a:endParaRPr lang="ru-RU" sz="3600" dirty="0"/>
          </a:p>
          <a:p>
            <a:pPr marL="742950" lvl="0" indent="-742950">
              <a:buFont typeface="+mj-lt"/>
              <a:buAutoNum type="arabicPeriod"/>
            </a:pPr>
            <a:r>
              <a:rPr lang="en-US" sz="3600" dirty="0"/>
              <a:t>Classification of energy resources </a:t>
            </a:r>
            <a:endParaRPr lang="ru-RU" sz="3600" dirty="0" smtClean="0"/>
          </a:p>
          <a:p>
            <a:pPr lvl="0"/>
            <a:r>
              <a:rPr lang="ru-RU" sz="3600" dirty="0" smtClean="0"/>
              <a:t>        </a:t>
            </a:r>
            <a:endParaRPr lang="ru-RU" sz="3600" dirty="0"/>
          </a:p>
        </p:txBody>
      </p:sp>
    </p:spTree>
    <p:extLst>
      <p:ext uri="{BB962C8B-B14F-4D97-AF65-F5344CB8AC3E}">
        <p14:creationId xmlns:p14="http://schemas.microsoft.com/office/powerpoint/2010/main" val="40112401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48194" y="888275"/>
            <a:ext cx="2952207" cy="4836746"/>
          </a:xfrm>
        </p:spPr>
        <p:txBody>
          <a:bodyPr>
            <a:normAutofit/>
          </a:bodyPr>
          <a:lstStyle/>
          <a:p>
            <a:pPr algn="just"/>
            <a:r>
              <a:rPr lang="en-US" sz="2400" dirty="0">
                <a:solidFill>
                  <a:srgbClr val="FF0000"/>
                </a:solidFill>
              </a:rPr>
              <a:t>Natural resources </a:t>
            </a:r>
            <a:r>
              <a:rPr lang="en-US" sz="2400" dirty="0">
                <a:solidFill>
                  <a:schemeClr val="tx1"/>
                </a:solidFill>
              </a:rPr>
              <a:t>are a set of objects and systems of </a:t>
            </a:r>
            <a:r>
              <a:rPr lang="en-US" sz="2400" dirty="0" smtClean="0">
                <a:solidFill>
                  <a:schemeClr val="tx1"/>
                </a:solidFill>
              </a:rPr>
              <a:t>life nature </a:t>
            </a:r>
            <a:r>
              <a:rPr lang="en-US" sz="2400" dirty="0">
                <a:solidFill>
                  <a:schemeClr val="tx1"/>
                </a:solidFill>
              </a:rPr>
              <a:t>and inanimate nature, components of the natural environment that surround </a:t>
            </a:r>
            <a:r>
              <a:rPr lang="en-US" sz="2400" dirty="0" smtClean="0">
                <a:solidFill>
                  <a:schemeClr val="tx1"/>
                </a:solidFill>
              </a:rPr>
              <a:t>human being and </a:t>
            </a:r>
            <a:r>
              <a:rPr lang="en-US" sz="2400" dirty="0">
                <a:solidFill>
                  <a:schemeClr val="tx1"/>
                </a:solidFill>
              </a:rPr>
              <a:t>are used by him in the process of social production to satisfy the material and cultural needs of </a:t>
            </a:r>
            <a:r>
              <a:rPr lang="en-US" sz="2400" dirty="0" smtClean="0">
                <a:solidFill>
                  <a:schemeClr val="tx1"/>
                </a:solidFill>
              </a:rPr>
              <a:t>human being and </a:t>
            </a:r>
            <a:r>
              <a:rPr lang="en-US" sz="2400" dirty="0">
                <a:solidFill>
                  <a:schemeClr val="tx1"/>
                </a:solidFill>
              </a:rPr>
              <a:t>society</a:t>
            </a:r>
            <a:r>
              <a:rPr lang="en-US" sz="2400" dirty="0"/>
              <a:t>.</a:t>
            </a:r>
            <a:endParaRPr lang="ru-RU" sz="2400" dirty="0"/>
          </a:p>
        </p:txBody>
      </p:sp>
      <p:sp>
        <p:nvSpPr>
          <p:cNvPr id="3" name="Объект 2"/>
          <p:cNvSpPr>
            <a:spLocks noGrp="1"/>
          </p:cNvSpPr>
          <p:nvPr>
            <p:ph sz="half" idx="1"/>
          </p:nvPr>
        </p:nvSpPr>
        <p:spPr/>
        <p:txBody>
          <a:bodyPr/>
          <a:lstStyle/>
          <a:p>
            <a:pPr algn="just"/>
            <a:r>
              <a:rPr lang="en-US" altLang="ru-RU" sz="2400" b="1" dirty="0">
                <a:solidFill>
                  <a:srgbClr val="FF0000"/>
                </a:solidFill>
              </a:rPr>
              <a:t>Minerals: </a:t>
            </a:r>
            <a:r>
              <a:rPr lang="en-US" altLang="ru-RU" sz="2400" b="1" dirty="0"/>
              <a:t> natural mineral formations containing useful components and organic substances, the chemical composition and physical properties of which allow them to be used in the field of material production and consumption either immediately or after processing.</a:t>
            </a:r>
          </a:p>
          <a:p>
            <a:endParaRPr lang="ru-RU" dirty="0"/>
          </a:p>
        </p:txBody>
      </p:sp>
      <p:sp>
        <p:nvSpPr>
          <p:cNvPr id="4" name="Объект 3"/>
          <p:cNvSpPr>
            <a:spLocks noGrp="1"/>
          </p:cNvSpPr>
          <p:nvPr>
            <p:ph sz="half" idx="2"/>
          </p:nvPr>
        </p:nvSpPr>
        <p:spPr/>
        <p:txBody>
          <a:bodyPr/>
          <a:lstStyle/>
          <a:p>
            <a:pPr marL="0" lvl="0" indent="0">
              <a:buNone/>
            </a:pPr>
            <a:r>
              <a:rPr lang="en-US" altLang="ru-RU" sz="2400" b="1" dirty="0">
                <a:solidFill>
                  <a:srgbClr val="FF0000"/>
                </a:solidFill>
                <a:latin typeface="Calibri"/>
              </a:rPr>
              <a:t>Energy resources </a:t>
            </a:r>
            <a:r>
              <a:rPr lang="en-US" altLang="ru-RU" sz="2400" b="1" dirty="0">
                <a:solidFill>
                  <a:prstClr val="black"/>
                </a:solidFill>
                <a:latin typeface="Calibri"/>
              </a:rPr>
              <a:t>are all sources of various types of energy available for industrial and domestic energy use. </a:t>
            </a:r>
          </a:p>
          <a:p>
            <a:endParaRPr lang="ru-RU" dirty="0"/>
          </a:p>
        </p:txBody>
      </p:sp>
    </p:spTree>
    <p:extLst>
      <p:ext uri="{BB962C8B-B14F-4D97-AF65-F5344CB8AC3E}">
        <p14:creationId xmlns:p14="http://schemas.microsoft.com/office/powerpoint/2010/main" val="42755172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b="1" dirty="0" smtClean="0">
                <a:solidFill>
                  <a:schemeClr val="tx1"/>
                </a:solidFill>
              </a:rPr>
              <a:t>Definition of Energy resources under KZ legislation </a:t>
            </a:r>
            <a:endParaRPr lang="ru-RU" b="1" dirty="0">
              <a:solidFill>
                <a:schemeClr val="tx1"/>
              </a:solidFill>
            </a:endParaRPr>
          </a:p>
        </p:txBody>
      </p:sp>
      <p:sp>
        <p:nvSpPr>
          <p:cNvPr id="3" name="Объект 2"/>
          <p:cNvSpPr>
            <a:spLocks noGrp="1"/>
          </p:cNvSpPr>
          <p:nvPr>
            <p:ph idx="1"/>
          </p:nvPr>
        </p:nvSpPr>
        <p:spPr/>
        <p:txBody>
          <a:bodyPr/>
          <a:lstStyle/>
          <a:p>
            <a:r>
              <a:rPr lang="en-US" altLang="ru-RU" sz="2800" dirty="0">
                <a:solidFill>
                  <a:srgbClr val="FF0000"/>
                </a:solidFill>
              </a:rPr>
              <a:t>Law of the Republic of Kazakhstan dated January 13, 2012 No. 541-IV “On energy saving and increasing energy efficiency</a:t>
            </a:r>
            <a:r>
              <a:rPr lang="en-US" altLang="ru-RU" sz="2800" dirty="0" smtClean="0">
                <a:solidFill>
                  <a:srgbClr val="FF0000"/>
                </a:solidFill>
              </a:rPr>
              <a:t>” (article 1)</a:t>
            </a:r>
            <a:endParaRPr lang="kk-KZ" altLang="ru-RU" sz="2800" dirty="0" smtClean="0">
              <a:solidFill>
                <a:srgbClr val="FF0000"/>
              </a:solidFill>
            </a:endParaRPr>
          </a:p>
          <a:p>
            <a:pPr algn="just"/>
            <a:r>
              <a:rPr lang="en-US" altLang="ru-RU" sz="2800" dirty="0" smtClean="0"/>
              <a:t>Energy </a:t>
            </a:r>
            <a:r>
              <a:rPr lang="en-US" altLang="ru-RU" sz="2800" dirty="0"/>
              <a:t>resources - a set of natural and produced energy carriers, the stored energy of which is currently used or can be used in the future in economic and other types of activities, as well as types of energy (nuclear, electrical, chemical, electromagnetic, thermal and other types of energy </a:t>
            </a:r>
            <a:r>
              <a:rPr lang="en-US" altLang="ru-RU" sz="2800" dirty="0" smtClean="0"/>
              <a:t>) </a:t>
            </a:r>
            <a:endParaRPr lang="ru-RU" altLang="ru-RU" sz="2800" dirty="0"/>
          </a:p>
          <a:p>
            <a:endParaRPr lang="ru-RU" dirty="0"/>
          </a:p>
        </p:txBody>
      </p:sp>
    </p:spTree>
    <p:extLst>
      <p:ext uri="{BB962C8B-B14F-4D97-AF65-F5344CB8AC3E}">
        <p14:creationId xmlns:p14="http://schemas.microsoft.com/office/powerpoint/2010/main" val="41883192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b="1" dirty="0" smtClean="0">
                <a:solidFill>
                  <a:schemeClr val="tx1"/>
                </a:solidFill>
              </a:rPr>
              <a:t>The type of energy resources </a:t>
            </a:r>
            <a:endParaRPr lang="ru-RU" b="1" dirty="0">
              <a:solidFill>
                <a:schemeClr val="tx1"/>
              </a:solidFill>
            </a:endParaRPr>
          </a:p>
        </p:txBody>
      </p:sp>
      <p:sp>
        <p:nvSpPr>
          <p:cNvPr id="3" name="Объект 2"/>
          <p:cNvSpPr>
            <a:spLocks noGrp="1"/>
          </p:cNvSpPr>
          <p:nvPr>
            <p:ph sz="half" idx="1"/>
          </p:nvPr>
        </p:nvSpPr>
        <p:spPr/>
        <p:txBody>
          <a:bodyPr>
            <a:normAutofit lnSpcReduction="10000"/>
          </a:bodyPr>
          <a:lstStyle/>
          <a:p>
            <a:r>
              <a:rPr lang="en-US" sz="2400" dirty="0">
                <a:solidFill>
                  <a:srgbClr val="FF0000"/>
                </a:solidFill>
              </a:rPr>
              <a:t>PRIMARY </a:t>
            </a:r>
            <a:r>
              <a:rPr lang="en-US" sz="2400" dirty="0" smtClean="0">
                <a:solidFill>
                  <a:srgbClr val="FF0000"/>
                </a:solidFill>
              </a:rPr>
              <a:t>ENERGY RESOURCES </a:t>
            </a:r>
            <a:r>
              <a:rPr lang="en-US" sz="2400" dirty="0" smtClean="0"/>
              <a:t>include </a:t>
            </a:r>
            <a:r>
              <a:rPr lang="en-US" sz="2400" dirty="0"/>
              <a:t>thermal, electric, nuclear energy and other types of </a:t>
            </a:r>
            <a:r>
              <a:rPr lang="en-US" sz="2400" dirty="0" smtClean="0"/>
              <a:t>energy</a:t>
            </a:r>
            <a:endParaRPr lang="ru-RU" sz="2400" dirty="0"/>
          </a:p>
        </p:txBody>
      </p:sp>
      <p:sp>
        <p:nvSpPr>
          <p:cNvPr id="4" name="Объект 3"/>
          <p:cNvSpPr>
            <a:spLocks noGrp="1"/>
          </p:cNvSpPr>
          <p:nvPr>
            <p:ph sz="half" idx="2"/>
          </p:nvPr>
        </p:nvSpPr>
        <p:spPr/>
        <p:txBody>
          <a:bodyPr>
            <a:normAutofit lnSpcReduction="10000"/>
          </a:bodyPr>
          <a:lstStyle/>
          <a:p>
            <a:pPr algn="just"/>
            <a:r>
              <a:rPr lang="en-US" sz="2400" dirty="0" smtClean="0">
                <a:solidFill>
                  <a:srgbClr val="FF0000"/>
                </a:solidFill>
              </a:rPr>
              <a:t>SECONDARY ENERGY RESOURCES </a:t>
            </a:r>
            <a:r>
              <a:rPr lang="en-US" sz="2400" dirty="0" smtClean="0"/>
              <a:t>include </a:t>
            </a:r>
            <a:r>
              <a:rPr lang="en-US" sz="2400" dirty="0"/>
              <a:t>energy resources obtained in the form of production and consumption waste or by-products as a result of the implementation of a technological process or use of equipment, the functional purpose of which is not related to the production of the corresponding type of energy resource </a:t>
            </a:r>
          </a:p>
          <a:p>
            <a:endParaRPr lang="ru-RU" dirty="0"/>
          </a:p>
        </p:txBody>
      </p:sp>
    </p:spTree>
    <p:extLst>
      <p:ext uri="{BB962C8B-B14F-4D97-AF65-F5344CB8AC3E}">
        <p14:creationId xmlns:p14="http://schemas.microsoft.com/office/powerpoint/2010/main" val="25828423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Таблица 2"/>
          <p:cNvGraphicFramePr>
            <a:graphicFrameLocks noGrp="1"/>
          </p:cNvGraphicFramePr>
          <p:nvPr>
            <p:extLst>
              <p:ext uri="{D42A27DB-BD31-4B8C-83A1-F6EECF244321}">
                <p14:modId xmlns:p14="http://schemas.microsoft.com/office/powerpoint/2010/main" val="3324386086"/>
              </p:ext>
            </p:extLst>
          </p:nvPr>
        </p:nvGraphicFramePr>
        <p:xfrm>
          <a:off x="457201" y="396240"/>
          <a:ext cx="11247119" cy="5979891"/>
        </p:xfrm>
        <a:graphic>
          <a:graphicData uri="http://schemas.openxmlformats.org/drawingml/2006/table">
            <a:tbl>
              <a:tblPr firstRow="1" bandRow="1">
                <a:tableStyleId>{5C22544A-7EE6-4342-B048-85BDC9FD1C3A}</a:tableStyleId>
              </a:tblPr>
              <a:tblGrid>
                <a:gridCol w="3883242"/>
                <a:gridCol w="2992881"/>
                <a:gridCol w="4370996"/>
              </a:tblGrid>
              <a:tr h="253269">
                <a:tc gridSpan="3">
                  <a:txBody>
                    <a:bodyPr/>
                    <a:lstStyle/>
                    <a:p>
                      <a:pPr algn="ctr"/>
                      <a:r>
                        <a:rPr lang="en-US" b="1" dirty="0" smtClean="0"/>
                        <a:t>ENERGY</a:t>
                      </a:r>
                      <a:r>
                        <a:rPr lang="en-US" b="1" baseline="0" dirty="0" smtClean="0"/>
                        <a:t> RESOURCES classification </a:t>
                      </a:r>
                      <a:endParaRPr lang="ru-RU" b="1" dirty="0"/>
                    </a:p>
                  </a:txBody>
                  <a:tcPr/>
                </a:tc>
                <a:tc hMerge="1">
                  <a:txBody>
                    <a:bodyPr/>
                    <a:lstStyle/>
                    <a:p>
                      <a:endParaRPr lang="ru-RU" dirty="0"/>
                    </a:p>
                  </a:txBody>
                  <a:tcPr/>
                </a:tc>
                <a:tc hMerge="1">
                  <a:txBody>
                    <a:bodyPr/>
                    <a:lstStyle/>
                    <a:p>
                      <a:endParaRPr lang="ru-RU" dirty="0"/>
                    </a:p>
                  </a:txBody>
                  <a:tcPr/>
                </a:tc>
              </a:tr>
              <a:tr h="5614131">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sz="1800" b="1" dirty="0" smtClean="0">
                          <a:solidFill>
                            <a:srgbClr val="FF0000"/>
                          </a:solidFill>
                        </a:rPr>
                        <a:t>RENEWABLE</a:t>
                      </a:r>
                      <a:r>
                        <a:rPr lang="en-US" sz="1800" b="1" baseline="0" dirty="0" smtClean="0"/>
                        <a:t> </a:t>
                      </a:r>
                      <a:r>
                        <a:rPr lang="en-US" sz="1800" b="1" dirty="0" smtClean="0"/>
                        <a:t>energy sources that are continuously renewed due to </a:t>
                      </a:r>
                      <a:r>
                        <a:rPr lang="en-US" sz="1800" b="1" u="sng" dirty="0" smtClean="0"/>
                        <a:t>naturally occurring natural processes,</a:t>
                      </a:r>
                      <a:r>
                        <a:rPr lang="en-US" sz="1800" b="1" dirty="0" smtClean="0"/>
                        <a:t> including </a:t>
                      </a:r>
                      <a:r>
                        <a:rPr lang="en-US" sz="1800" b="1" dirty="0" smtClean="0">
                          <a:highlight>
                            <a:srgbClr val="FFFF00"/>
                          </a:highlight>
                        </a:rPr>
                        <a:t>the following types</a:t>
                      </a:r>
                      <a:r>
                        <a:rPr lang="en-US" sz="1800" b="1" dirty="0" smtClean="0"/>
                        <a:t>: solar radiation energy, wind energy, hydrodynamic water energy; geothermal energy: heat from soil, groundwater, rivers, reservoirs; as well as anthropogenic sources of primary energy resources: consumer waste, biomass, biogas and other fuels from consumer waste used for the production of electrical and (or) thermal energy</a:t>
                      </a:r>
                      <a:r>
                        <a:rPr lang="en-US" sz="1800" b="1" baseline="0" dirty="0" smtClean="0"/>
                        <a:t> (</a:t>
                      </a:r>
                      <a:r>
                        <a:rPr lang="en-US" sz="1800" b="1" dirty="0" smtClean="0">
                          <a:solidFill>
                            <a:srgbClr val="00B050"/>
                          </a:solidFill>
                        </a:rPr>
                        <a:t>Law of KZ dated July 4, 2009 No. 165-IV “On supporting the use of renewable energy sources)</a:t>
                      </a:r>
                      <a:endParaRPr lang="ru-RU" sz="1800" b="1" dirty="0" smtClean="0">
                        <a:solidFill>
                          <a:srgbClr val="00B050"/>
                        </a:solidFill>
                      </a:endParaRPr>
                    </a:p>
                    <a:p>
                      <a:endParaRPr lang="ru-RU" b="1" dirty="0"/>
                    </a:p>
                  </a:txBody>
                  <a:tcPr/>
                </a:tc>
                <a:tc>
                  <a:txBody>
                    <a:bodyPr/>
                    <a:lstStyle/>
                    <a:p>
                      <a:pPr algn="just"/>
                      <a:r>
                        <a:rPr lang="en-US" b="1" dirty="0" smtClean="0">
                          <a:solidFill>
                            <a:srgbClr val="FF0000"/>
                          </a:solidFill>
                        </a:rPr>
                        <a:t>NON-RENEWABLE</a:t>
                      </a:r>
                      <a:r>
                        <a:rPr lang="en-US" b="1" baseline="0" dirty="0" smtClean="0">
                          <a:solidFill>
                            <a:srgbClr val="FF0000"/>
                          </a:solidFill>
                        </a:rPr>
                        <a:t> </a:t>
                      </a:r>
                      <a:r>
                        <a:rPr lang="en-US" b="1" dirty="0" smtClean="0">
                          <a:solidFill>
                            <a:schemeClr val="tx1"/>
                          </a:solidFill>
                        </a:rPr>
                        <a:t> energy resources include all types of fossil fuels: oil, natural gas, hard and brown coal, oil shale, peat. In the world's fossil fuel reserves, coal plays the leading role (up to 60% in terms of fuel equivalent), oil and gas account for about 27%.</a:t>
                      </a:r>
                      <a:endParaRPr lang="ru-RU" b="1" dirty="0">
                        <a:solidFill>
                          <a:schemeClr val="tx1"/>
                        </a:solidFill>
                      </a:endParaRPr>
                    </a:p>
                  </a:txBody>
                  <a:tcPr/>
                </a:tc>
                <a:tc>
                  <a:txBody>
                    <a:bodyPr/>
                    <a:lstStyle/>
                    <a:p>
                      <a:r>
                        <a:rPr lang="en-US" b="1" dirty="0" smtClean="0">
                          <a:solidFill>
                            <a:srgbClr val="FF0000"/>
                          </a:solidFill>
                        </a:rPr>
                        <a:t>NUCLEAR</a:t>
                      </a:r>
                    </a:p>
                    <a:p>
                      <a:r>
                        <a:rPr lang="en-US" sz="2000" b="1" dirty="0" smtClean="0"/>
                        <a:t>Nuclear (atomic) energy uses nuclear energy to produce electrical (as well as thermal) energy. Typically, to obtain nuclear energy, a nuclear chain reaction of fission of plutonium-239 or uranium-235 nuclei is used</a:t>
                      </a:r>
                      <a:r>
                        <a:rPr lang="ru-RU" sz="2000" b="1" dirty="0" smtClean="0"/>
                        <a:t>.</a:t>
                      </a:r>
                      <a:r>
                        <a:rPr lang="ru-RU" sz="2000" b="1" baseline="0" dirty="0" smtClean="0"/>
                        <a:t> </a:t>
                      </a:r>
                      <a:r>
                        <a:rPr lang="en-US" sz="2000" b="1" dirty="0" smtClean="0"/>
                        <a:t>Nuclear energy is produced in nuclear power plants, used in nuclear icebreakers, nuclear submarines; There are programs to create a nuclear rocket engine.</a:t>
                      </a:r>
                    </a:p>
                    <a:p>
                      <a:endParaRPr lang="en-US" dirty="0" smtClean="0"/>
                    </a:p>
                    <a:p>
                      <a:endParaRPr lang="en-US" dirty="0" smtClean="0"/>
                    </a:p>
                    <a:p>
                      <a:endParaRPr lang="en-US" dirty="0" smtClean="0"/>
                    </a:p>
                    <a:p>
                      <a:endParaRPr lang="en-US" dirty="0" smtClean="0"/>
                    </a:p>
                    <a:p>
                      <a:endParaRPr lang="ru-RU" dirty="0"/>
                    </a:p>
                  </a:txBody>
                  <a:tcPr/>
                </a:tc>
              </a:tr>
            </a:tbl>
          </a:graphicData>
        </a:graphic>
      </p:graphicFrame>
    </p:spTree>
    <p:extLst>
      <p:ext uri="{BB962C8B-B14F-4D97-AF65-F5344CB8AC3E}">
        <p14:creationId xmlns:p14="http://schemas.microsoft.com/office/powerpoint/2010/main" val="16532427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en-US" sz="2400" dirty="0" smtClean="0">
                <a:solidFill>
                  <a:schemeClr val="tx1"/>
                </a:solidFill>
              </a:rPr>
              <a:t>Lecture 2 </a:t>
            </a:r>
            <a:r>
              <a:rPr lang="en-US" dirty="0" smtClean="0"/>
              <a:t/>
            </a:r>
            <a:br>
              <a:rPr lang="en-US" dirty="0" smtClean="0"/>
            </a:br>
            <a:r>
              <a:rPr lang="en-US" dirty="0" smtClean="0">
                <a:solidFill>
                  <a:srgbClr val="FF0000"/>
                </a:solidFill>
              </a:rPr>
              <a:t>Concept and content of Energy Law</a:t>
            </a:r>
            <a:endParaRPr lang="ru-RU" dirty="0">
              <a:solidFill>
                <a:srgbClr val="FF0000"/>
              </a:solidFill>
            </a:endParaRPr>
          </a:p>
        </p:txBody>
      </p:sp>
      <p:sp>
        <p:nvSpPr>
          <p:cNvPr id="3" name="Подзаголовок 2"/>
          <p:cNvSpPr>
            <a:spLocks noGrp="1"/>
          </p:cNvSpPr>
          <p:nvPr>
            <p:ph type="subTitle" idx="1"/>
          </p:nvPr>
        </p:nvSpPr>
        <p:spPr/>
        <p:txBody>
          <a:bodyPr/>
          <a:lstStyle/>
          <a:p>
            <a:r>
              <a:rPr lang="en-US" dirty="0" smtClean="0">
                <a:solidFill>
                  <a:schemeClr val="tx1"/>
                </a:solidFill>
              </a:rPr>
              <a:t>Janna </a:t>
            </a:r>
            <a:r>
              <a:rPr lang="en-US" dirty="0" err="1" smtClean="0">
                <a:solidFill>
                  <a:schemeClr val="tx1"/>
                </a:solidFill>
              </a:rPr>
              <a:t>Bitabarova</a:t>
            </a:r>
            <a:r>
              <a:rPr lang="en-US" dirty="0" smtClean="0">
                <a:solidFill>
                  <a:schemeClr val="tx1"/>
                </a:solidFill>
              </a:rPr>
              <a:t>, PhD</a:t>
            </a:r>
            <a:endParaRPr lang="ru-RU" dirty="0">
              <a:solidFill>
                <a:schemeClr val="tx1"/>
              </a:solidFill>
            </a:endParaRPr>
          </a:p>
        </p:txBody>
      </p:sp>
    </p:spTree>
    <p:extLst>
      <p:ext uri="{BB962C8B-B14F-4D97-AF65-F5344CB8AC3E}">
        <p14:creationId xmlns:p14="http://schemas.microsoft.com/office/powerpoint/2010/main" val="21882476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68096" y="694945"/>
            <a:ext cx="8375904" cy="3385542"/>
          </a:xfrm>
          <a:prstGeom prst="rect">
            <a:avLst/>
          </a:prstGeom>
        </p:spPr>
        <p:txBody>
          <a:bodyPr wrap="square">
            <a:spAutoFit/>
          </a:bodyPr>
          <a:lstStyle/>
          <a:p>
            <a:pPr algn="ctr"/>
            <a:r>
              <a:rPr lang="en-US" sz="2800" b="1" dirty="0" smtClean="0"/>
              <a:t>THE  PLAN  OF  THE  LECTURE:</a:t>
            </a:r>
          </a:p>
          <a:p>
            <a:pPr marL="514350" indent="-514350">
              <a:buFont typeface="+mj-lt"/>
              <a:buAutoNum type="arabicPeriod"/>
            </a:pPr>
            <a:endParaRPr lang="en-US" sz="2800" dirty="0"/>
          </a:p>
          <a:p>
            <a:pPr marL="514350" indent="-514350">
              <a:buFont typeface="+mj-lt"/>
              <a:buAutoNum type="arabicPeriod"/>
            </a:pPr>
            <a:r>
              <a:rPr lang="en-US" sz="2800" dirty="0" smtClean="0"/>
              <a:t>The </a:t>
            </a:r>
            <a:r>
              <a:rPr lang="en-US" sz="2800" dirty="0"/>
              <a:t>legal nature of relations in the field of energy.</a:t>
            </a:r>
          </a:p>
          <a:p>
            <a:pPr marL="514350" indent="-514350">
              <a:buFont typeface="+mj-lt"/>
              <a:buAutoNum type="arabicPeriod"/>
            </a:pPr>
            <a:r>
              <a:rPr lang="en-US" sz="2800" dirty="0" smtClean="0"/>
              <a:t>The </a:t>
            </a:r>
            <a:r>
              <a:rPr lang="en-US" sz="2800" dirty="0"/>
              <a:t>subject of Energy law</a:t>
            </a:r>
          </a:p>
          <a:p>
            <a:pPr marL="514350" indent="-514350">
              <a:buFont typeface="+mj-lt"/>
              <a:buAutoNum type="arabicPeriod"/>
            </a:pPr>
            <a:r>
              <a:rPr lang="en-US" sz="2800" dirty="0"/>
              <a:t>The methods of energy Law.</a:t>
            </a:r>
          </a:p>
          <a:p>
            <a:pPr marL="514350" indent="-514350">
              <a:buFont typeface="+mj-lt"/>
              <a:buAutoNum type="arabicPeriod"/>
            </a:pPr>
            <a:r>
              <a:rPr lang="en-US" sz="2800" dirty="0"/>
              <a:t>The principles of Energy law</a:t>
            </a:r>
          </a:p>
          <a:p>
            <a:pPr marL="514350" indent="-514350">
              <a:buFont typeface="+mj-lt"/>
              <a:buAutoNum type="arabicPeriod"/>
            </a:pPr>
            <a:r>
              <a:rPr lang="en-US" sz="2800" dirty="0"/>
              <a:t>A system of Energy law</a:t>
            </a:r>
          </a:p>
          <a:p>
            <a:endParaRPr lang="en-US" dirty="0"/>
          </a:p>
        </p:txBody>
      </p:sp>
    </p:spTree>
    <p:extLst>
      <p:ext uri="{BB962C8B-B14F-4D97-AF65-F5344CB8AC3E}">
        <p14:creationId xmlns:p14="http://schemas.microsoft.com/office/powerpoint/2010/main" val="35830606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solidFill>
                  <a:schemeClr val="tx1"/>
                </a:solidFill>
              </a:rPr>
              <a:t>Signs of formation of energy law as a branch of </a:t>
            </a:r>
            <a:r>
              <a:rPr lang="en-US" dirty="0" smtClean="0">
                <a:solidFill>
                  <a:schemeClr val="tx1"/>
                </a:solidFill>
              </a:rPr>
              <a:t>law</a:t>
            </a:r>
            <a:endParaRPr lang="ru-RU" dirty="0"/>
          </a:p>
        </p:txBody>
      </p:sp>
      <p:sp>
        <p:nvSpPr>
          <p:cNvPr id="3" name="Объект 2"/>
          <p:cNvSpPr>
            <a:spLocks noGrp="1"/>
          </p:cNvSpPr>
          <p:nvPr>
            <p:ph idx="1"/>
          </p:nvPr>
        </p:nvSpPr>
        <p:spPr/>
        <p:txBody>
          <a:bodyPr/>
          <a:lstStyle/>
          <a:p>
            <a:pPr marL="0" indent="0">
              <a:buNone/>
            </a:pPr>
            <a:r>
              <a:rPr lang="en-US" dirty="0">
                <a:solidFill>
                  <a:srgbClr val="FF0000"/>
                </a:solidFill>
              </a:rPr>
              <a:t>What types of relations exist in the energy sector and require special legal regulation</a:t>
            </a:r>
            <a:r>
              <a:rPr lang="en-US" dirty="0" smtClean="0">
                <a:solidFill>
                  <a:srgbClr val="FF0000"/>
                </a:solidFill>
              </a:rPr>
              <a:t>?</a:t>
            </a:r>
            <a:endParaRPr lang="ru-RU" dirty="0" smtClean="0">
              <a:solidFill>
                <a:srgbClr val="FF0000"/>
              </a:solidFill>
            </a:endParaRPr>
          </a:p>
          <a:p>
            <a:pPr marL="0" indent="0" algn="just">
              <a:buNone/>
            </a:pPr>
            <a:r>
              <a:rPr lang="en-US" dirty="0" smtClean="0">
                <a:solidFill>
                  <a:schemeClr val="tx1"/>
                </a:solidFill>
              </a:rPr>
              <a:t>Energy industry as </a:t>
            </a:r>
            <a:r>
              <a:rPr lang="en-US" dirty="0">
                <a:solidFill>
                  <a:schemeClr val="tx1"/>
                </a:solidFill>
              </a:rPr>
              <a:t>a branch of the economy includes the sub-sectors of electric power, heat supply, gas industry, coal industry, and oil industry. I</a:t>
            </a:r>
            <a:r>
              <a:rPr lang="en-US" dirty="0" smtClean="0">
                <a:solidFill>
                  <a:schemeClr val="tx1"/>
                </a:solidFill>
              </a:rPr>
              <a:t>n </a:t>
            </a:r>
            <a:r>
              <a:rPr lang="en-US" dirty="0">
                <a:solidFill>
                  <a:schemeClr val="tx1"/>
                </a:solidFill>
              </a:rPr>
              <a:t>general, relations in the field of the country’s fuel and energy complex</a:t>
            </a:r>
            <a:endParaRPr lang="ru-RU" dirty="0" smtClean="0">
              <a:solidFill>
                <a:schemeClr val="tx1"/>
              </a:solidFill>
            </a:endParaRPr>
          </a:p>
          <a:p>
            <a:pPr marL="0" indent="0" algn="just">
              <a:buNone/>
            </a:pPr>
            <a:r>
              <a:rPr lang="en-US" dirty="0" smtClean="0">
                <a:solidFill>
                  <a:schemeClr val="tx1"/>
                </a:solidFill>
              </a:rPr>
              <a:t>Thus</a:t>
            </a:r>
            <a:r>
              <a:rPr lang="en-US" dirty="0">
                <a:solidFill>
                  <a:schemeClr val="tx1"/>
                </a:solidFill>
              </a:rPr>
              <a:t>, these are relations for exploration and production of energy, transmission and storage of energy, transformation and consumption of energy, determining the types of energy, construction and operation of energy </a:t>
            </a:r>
            <a:r>
              <a:rPr lang="en-US" dirty="0" smtClean="0">
                <a:solidFill>
                  <a:schemeClr val="tx1"/>
                </a:solidFill>
              </a:rPr>
              <a:t>facilities/ </a:t>
            </a:r>
            <a:endParaRPr lang="ru-RU" dirty="0">
              <a:solidFill>
                <a:schemeClr val="tx1"/>
              </a:solidFill>
            </a:endParaRPr>
          </a:p>
        </p:txBody>
      </p:sp>
    </p:spTree>
    <p:extLst>
      <p:ext uri="{BB962C8B-B14F-4D97-AF65-F5344CB8AC3E}">
        <p14:creationId xmlns:p14="http://schemas.microsoft.com/office/powerpoint/2010/main" val="1823845220"/>
      </p:ext>
    </p:extLst>
  </p:cSld>
  <p:clrMapOvr>
    <a:masterClrMapping/>
  </p:clrMapOvr>
</p:sld>
</file>

<file path=ppt/theme/theme1.xml><?xml version="1.0" encoding="utf-8"?>
<a:theme xmlns:a="http://schemas.openxmlformats.org/drawingml/2006/main" name="Рамка">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Frame">
      <a:majorFont>
        <a:latin typeface="Corbe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 xmlns:thm15="http://schemas.microsoft.com/office/thememl/2012/main" name="Frame" id="{F226E7A2-7162-461C-9490-D27D9DC04E43}" vid="{629A0216-3BBD-45C0-B63F-2683BEA18F60}"/>
    </a:ext>
  </a:extLst>
</a:theme>
</file>

<file path=docProps/app.xml><?xml version="1.0" encoding="utf-8"?>
<Properties xmlns="http://schemas.openxmlformats.org/officeDocument/2006/extended-properties" xmlns:vt="http://schemas.openxmlformats.org/officeDocument/2006/docPropsVTypes">
  <Template>TM03457475[[fn=Рамка]]</Template>
  <TotalTime>3220</TotalTime>
  <Words>1607</Words>
  <Application>Microsoft Office PowerPoint</Application>
  <PresentationFormat>Произвольный</PresentationFormat>
  <Paragraphs>102</Paragraphs>
  <Slides>18</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18</vt:i4>
      </vt:variant>
    </vt:vector>
  </HeadingPairs>
  <TitlesOfParts>
    <vt:vector size="19" baseType="lpstr">
      <vt:lpstr>Рамка</vt:lpstr>
      <vt:lpstr>Lecture 1 The concept and classification of energy resources </vt:lpstr>
      <vt:lpstr>Презентация PowerPoint</vt:lpstr>
      <vt:lpstr>Natural resources are a set of objects and systems of life nature and inanimate nature, components of the natural environment that surround human being and are used by him in the process of social production to satisfy the material and cultural needs of human being and society.</vt:lpstr>
      <vt:lpstr>Definition of Energy resources under KZ legislation </vt:lpstr>
      <vt:lpstr>The type of energy resources </vt:lpstr>
      <vt:lpstr>Презентация PowerPoint</vt:lpstr>
      <vt:lpstr>Lecture 2  Concept and content of Energy Law</vt:lpstr>
      <vt:lpstr>Презентация PowerPoint</vt:lpstr>
      <vt:lpstr>Signs of formation of energy law as a branch of law</vt:lpstr>
      <vt:lpstr>Signs of formation of energy law as a branch of law.  </vt:lpstr>
      <vt:lpstr>Subject of Energy Law</vt:lpstr>
      <vt:lpstr>The methods of Energy Law</vt:lpstr>
      <vt:lpstr>The methods of Energy Law</vt:lpstr>
      <vt:lpstr>   Energy Law</vt:lpstr>
      <vt:lpstr>The principles of Energy Law</vt:lpstr>
      <vt:lpstr>Any activity in the energy sector is based on the following principles of energy law (specific principles) </vt:lpstr>
      <vt:lpstr>System of Energy Law</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Legal Status of Caspian Sea</dc:title>
  <dc:creator>Aizhan Kassekeyeva (ATC)</dc:creator>
  <cp:lastModifiedBy>Lenovo</cp:lastModifiedBy>
  <cp:revision>67</cp:revision>
  <dcterms:created xsi:type="dcterms:W3CDTF">2021-03-20T05:20:39Z</dcterms:created>
  <dcterms:modified xsi:type="dcterms:W3CDTF">2024-02-09T18:37:21Z</dcterms:modified>
</cp:coreProperties>
</file>